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90" r:id="rId2"/>
    <p:sldId id="294" r:id="rId3"/>
    <p:sldId id="298" r:id="rId4"/>
    <p:sldId id="322" r:id="rId5"/>
    <p:sldId id="321" r:id="rId6"/>
    <p:sldId id="299" r:id="rId7"/>
    <p:sldId id="327" r:id="rId8"/>
    <p:sldId id="325" r:id="rId9"/>
    <p:sldId id="326" r:id="rId10"/>
    <p:sldId id="330" r:id="rId11"/>
    <p:sldId id="328" r:id="rId12"/>
    <p:sldId id="331" r:id="rId13"/>
    <p:sldId id="329" r:id="rId14"/>
    <p:sldId id="317" r:id="rId15"/>
  </p:sldIdLst>
  <p:sldSz cx="12192000" cy="6858000"/>
  <p:notesSz cx="6858000" cy="9144000"/>
  <p:embeddedFontLst>
    <p:embeddedFont>
      <p:font typeface="Cambria Math" panose="02040503050406030204" pitchFamily="18" charset="0"/>
      <p:regular r:id="rId17"/>
    </p:embeddedFont>
    <p:embeddedFont>
      <p:font typeface="DejaVu Math TeX Gyre" panose="02000503000000000000" charset="0"/>
      <p:regular r:id="rId18"/>
    </p:embeddedFont>
    <p:embeddedFont>
      <p:font typeface="Imperial Sans Text" panose="02010600030101010101" charset="0"/>
      <p:regular r:id="rId19"/>
    </p:embeddedFont>
    <p:embeddedFont>
      <p:font typeface="Imperial Sans Text Medium" panose="02010600030101010101" charset="0"/>
      <p:regular r:id="rId20"/>
      <p:bold r:id="rId21"/>
      <p:italic r:id="rId22"/>
      <p:boldItalic r:id="rId23"/>
    </p:embeddedFont>
    <p:embeddedFont>
      <p:font typeface="Imperial Sans Text Semibold" panose="02010600030101010101" charset="0"/>
      <p:regular r:id="rId24"/>
      <p:bold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EEB742-77F9-4C2E-B358-9E9C61174A91}" v="4266" dt="2024-10-25T10:28:06.223"/>
    <p1510:client id="{BFB75A3A-DEDC-EC5D-E66F-9D16B036A068}" v="147" dt="2024-10-25T00:43:30.261"/>
    <p1510:client id="{EB2B8191-7597-F24A-9001-2B11EB38CA7B}" v="3196" dt="2024-10-25T09:33:41.97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4"/>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5"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6"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7"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8"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9"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30"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31"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
        <p:nvSpPr>
          <p:cNvPr id="32" name="Title 1"/>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p>
        </p:txBody>
      </p:sp>
      <p:sp>
        <p:nvSpPr>
          <p:cNvPr id="33" name="Subtitle 2"/>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34" name="Text Placeholder 17"/>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500" indent="0">
              <a:buNone/>
              <a:defRPr>
                <a:latin typeface="+mn-lt"/>
              </a:defRPr>
            </a:lvl6pPr>
          </a:lstStyle>
          <a:p>
            <a:pPr lvl="0"/>
            <a:r>
              <a:rPr lang="en-GB"/>
              <a:t>Click to edit Master text styles</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5800" y="252000"/>
            <a:ext cx="11540763" cy="378044"/>
          </a:xfrm>
        </p:spPr>
        <p:txBody>
          <a:bodyPr/>
          <a:lstStyle>
            <a:lvl1pPr>
              <a:defRPr/>
            </a:lvl1pPr>
          </a:lstStyle>
          <a:p>
            <a:r>
              <a:rPr lang="en-GB"/>
              <a:t>Click to edit Master title style</a:t>
            </a:r>
          </a:p>
        </p:txBody>
      </p:sp>
      <p:sp>
        <p:nvSpPr>
          <p:cNvPr id="3" name="Content Placeholder 2"/>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F735B5AF-27DD-9341-916C-12184F9395DC}" type="datetime1">
              <a:rPr lang="en-GB" smtClean="0"/>
              <a:t>25/10/2024</a:t>
            </a:fld>
            <a:endParaRPr lang="en-GB"/>
          </a:p>
        </p:txBody>
      </p:sp>
      <p:sp>
        <p:nvSpPr>
          <p:cNvPr id="5" name="Footer Placeholder 4"/>
          <p:cNvSpPr>
            <a:spLocks noGrp="1"/>
          </p:cNvSpPr>
          <p:nvPr>
            <p:ph type="ftr" sz="quarter" idx="11"/>
          </p:nvPr>
        </p:nvSpPr>
        <p:spPr/>
        <p:txBody>
          <a:bodyPr/>
          <a:lstStyle/>
          <a:p>
            <a:r>
              <a:rPr lang="en-GB"/>
              <a:t>Edit this text via Insert &gt; Header and Footer</a:t>
            </a:r>
          </a:p>
        </p:txBody>
      </p:sp>
      <p:sp>
        <p:nvSpPr>
          <p:cNvPr id="6" name="Slide Number Placeholder 5"/>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800" y="252000"/>
            <a:ext cx="11540763" cy="378044"/>
          </a:xfrm>
        </p:spPr>
        <p:txBody>
          <a:bodyPr/>
          <a:lstStyle>
            <a:lvl1pPr>
              <a:defRPr/>
            </a:lvl1pPr>
          </a:lstStyle>
          <a:p>
            <a:r>
              <a:rPr lang="en-GB"/>
              <a:t>Click to edit Master title style</a:t>
            </a:r>
          </a:p>
        </p:txBody>
      </p:sp>
      <p:sp>
        <p:nvSpPr>
          <p:cNvPr id="3" name="Content Placeholder 2"/>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BAA5CAF-A3DB-8849-8CB5-860BF13C30CF}" type="datetime1">
              <a:rPr lang="en-GB" smtClean="0"/>
              <a:t>25/10/2024</a:t>
            </a:fld>
            <a:endParaRPr lang="en-GB"/>
          </a:p>
        </p:txBody>
      </p:sp>
      <p:sp>
        <p:nvSpPr>
          <p:cNvPr id="5" name="Footer Placeholder 4"/>
          <p:cNvSpPr>
            <a:spLocks noGrp="1"/>
          </p:cNvSpPr>
          <p:nvPr>
            <p:ph type="ftr" sz="quarter" idx="11"/>
          </p:nvPr>
        </p:nvSpPr>
        <p:spPr/>
        <p:txBody>
          <a:bodyPr/>
          <a:lstStyle/>
          <a:p>
            <a:r>
              <a:rPr lang="en-GB"/>
              <a:t>Edit this text via Insert &gt; Header and Footer</a:t>
            </a:r>
          </a:p>
        </p:txBody>
      </p:sp>
      <p:sp>
        <p:nvSpPr>
          <p:cNvPr id="6" name="Slide Number Placeholder 5"/>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800" y="252000"/>
            <a:ext cx="11540763" cy="378044"/>
          </a:xfrm>
        </p:spPr>
        <p:txBody>
          <a:bodyPr/>
          <a:lstStyle>
            <a:lvl1pPr>
              <a:defRPr/>
            </a:lvl1pPr>
          </a:lstStyle>
          <a:p>
            <a:r>
              <a:rPr lang="en-GB"/>
              <a:t>Click to edit Master title style</a:t>
            </a:r>
          </a:p>
        </p:txBody>
      </p:sp>
      <p:sp>
        <p:nvSpPr>
          <p:cNvPr id="3" name="Content Placeholder 2"/>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998DEBA7-3346-1B4D-B161-9A9C5C2AE92C}" type="datetime1">
              <a:rPr lang="en-GB" smtClean="0"/>
              <a:t>25/10/2024</a:t>
            </a:fld>
            <a:endParaRPr lang="en-GB"/>
          </a:p>
        </p:txBody>
      </p:sp>
      <p:sp>
        <p:nvSpPr>
          <p:cNvPr id="5" name="Footer Placeholder 4"/>
          <p:cNvSpPr>
            <a:spLocks noGrp="1"/>
          </p:cNvSpPr>
          <p:nvPr>
            <p:ph type="ftr" sz="quarter" idx="11"/>
          </p:nvPr>
        </p:nvSpPr>
        <p:spPr/>
        <p:txBody>
          <a:bodyPr/>
          <a:lstStyle/>
          <a:p>
            <a:r>
              <a:rPr lang="en-GB"/>
              <a:t>Edit this text via Insert &gt; Header and Footer</a:t>
            </a:r>
          </a:p>
        </p:txBody>
      </p:sp>
      <p:sp>
        <p:nvSpPr>
          <p:cNvPr id="6" name="Slide Number Placeholder 5"/>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44056B23-7221-BE45-B6EF-CCB5EC3B751E}" type="datetime1">
              <a:rPr lang="en-GB" smtClean="0"/>
              <a:t>25/10/2024</a:t>
            </a:fld>
            <a:endParaRPr lang="en-GB"/>
          </a:p>
        </p:txBody>
      </p:sp>
      <p:sp>
        <p:nvSpPr>
          <p:cNvPr id="6" name="Footer Placeholder 5"/>
          <p:cNvSpPr>
            <a:spLocks noGrp="1"/>
          </p:cNvSpPr>
          <p:nvPr>
            <p:ph type="ftr" sz="quarter" idx="11"/>
          </p:nvPr>
        </p:nvSpPr>
        <p:spPr/>
        <p:txBody>
          <a:bodyPr/>
          <a:lstStyle/>
          <a:p>
            <a:r>
              <a:rPr lang="en-GB"/>
              <a:t>Edit this text via Insert &gt; Header and Footer</a:t>
            </a:r>
          </a:p>
        </p:txBody>
      </p:sp>
      <p:sp>
        <p:nvSpPr>
          <p:cNvPr id="7" name="Slide Number Placeholder 6"/>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5B63F5EF-082E-D04F-BA6E-1F81F5520778}" type="datetime1">
              <a:rPr lang="en-GB" smtClean="0"/>
              <a:t>25/10/2024</a:t>
            </a:fld>
            <a:endParaRPr lang="en-GB"/>
          </a:p>
        </p:txBody>
      </p:sp>
      <p:sp>
        <p:nvSpPr>
          <p:cNvPr id="6" name="Footer Placeholder 5"/>
          <p:cNvSpPr>
            <a:spLocks noGrp="1"/>
          </p:cNvSpPr>
          <p:nvPr>
            <p:ph type="ftr" sz="quarter" idx="11"/>
          </p:nvPr>
        </p:nvSpPr>
        <p:spPr/>
        <p:txBody>
          <a:bodyPr/>
          <a:lstStyle/>
          <a:p>
            <a:r>
              <a:rPr lang="en-GB"/>
              <a:t>Edit this text via Insert &gt; Header and Footer</a:t>
            </a:r>
          </a:p>
        </p:txBody>
      </p:sp>
      <p:sp>
        <p:nvSpPr>
          <p:cNvPr id="7" name="Slide Number Placeholder 6"/>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228F0C1-F06F-A64C-B371-D9F45D6E243F}" type="datetime1">
              <a:rPr lang="en-GB" smtClean="0"/>
              <a:t>25/10/2024</a:t>
            </a:fld>
            <a:endParaRPr lang="en-GB"/>
          </a:p>
        </p:txBody>
      </p:sp>
      <p:sp>
        <p:nvSpPr>
          <p:cNvPr id="6" name="Footer Placeholder 5"/>
          <p:cNvSpPr>
            <a:spLocks noGrp="1"/>
          </p:cNvSpPr>
          <p:nvPr>
            <p:ph type="ftr" sz="quarter" idx="11"/>
          </p:nvPr>
        </p:nvSpPr>
        <p:spPr/>
        <p:txBody>
          <a:bodyPr/>
          <a:lstStyle/>
          <a:p>
            <a:r>
              <a:rPr lang="en-GB"/>
              <a:t>Edit this text via Insert &gt; Header and Footer</a:t>
            </a:r>
          </a:p>
        </p:txBody>
      </p:sp>
      <p:sp>
        <p:nvSpPr>
          <p:cNvPr id="7" name="Slide Number Placeholder 6"/>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5D64356-EB5B-6F45-93D3-F872470DDF54}"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Content Placeholder 2"/>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4785A86-AD70-D740-AC15-EBE7EDC5D969}"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Content Placeholder 2"/>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7C5580F4-A9FA-9A46-9384-BF44D0708580}"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Content Placeholder 2"/>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5416C4E-F4BF-934E-9E0A-E71E2E0E6F2F}"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Content Placeholder 2"/>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5"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6"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7"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8"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9"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30"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31"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
        <p:nvSpPr>
          <p:cNvPr id="32" name="Title 1"/>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p>
        </p:txBody>
      </p:sp>
      <p:sp>
        <p:nvSpPr>
          <p:cNvPr id="33" name="Subtitle 2"/>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2" name="Text Placeholder 17"/>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500" indent="0">
              <a:buNone/>
              <a:defRPr>
                <a:latin typeface="+mn-lt"/>
              </a:defRPr>
            </a:lvl6pPr>
          </a:lstStyle>
          <a:p>
            <a:pPr lvl="0"/>
            <a:r>
              <a:rPr lang="en-GB"/>
              <a:t>Click to edit Master text styles</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28667F9-C171-074D-AA22-A9366A4A6A8B}"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Content Placeholder 2"/>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0F7E5B85-00D7-4248-8159-F5CB1CD26A8D}"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Content Placeholder 2"/>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a:p>
        </p:txBody>
      </p:sp>
      <p:sp>
        <p:nvSpPr>
          <p:cNvPr id="3" name="Date Placeholder 2"/>
          <p:cNvSpPr>
            <a:spLocks noGrp="1"/>
          </p:cNvSpPr>
          <p:nvPr>
            <p:ph type="dt" sz="half" idx="10"/>
          </p:nvPr>
        </p:nvSpPr>
        <p:spPr/>
        <p:txBody>
          <a:bodyPr/>
          <a:lstStyle/>
          <a:p>
            <a:fld id="{21741475-5FF5-044A-BA2E-5C2784CF333E}"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a:p>
        </p:txBody>
      </p:sp>
      <p:sp>
        <p:nvSpPr>
          <p:cNvPr id="3" name="Date Placeholder 2"/>
          <p:cNvSpPr>
            <a:spLocks noGrp="1"/>
          </p:cNvSpPr>
          <p:nvPr>
            <p:ph type="dt" sz="half" idx="10"/>
          </p:nvPr>
        </p:nvSpPr>
        <p:spPr/>
        <p:txBody>
          <a:bodyPr/>
          <a:lstStyle/>
          <a:p>
            <a:fld id="{46142E42-121A-B34C-9BFD-211FE2C4662D}"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a:p>
        </p:txBody>
      </p:sp>
      <p:sp>
        <p:nvSpPr>
          <p:cNvPr id="3" name="Date Placeholder 2"/>
          <p:cNvSpPr>
            <a:spLocks noGrp="1"/>
          </p:cNvSpPr>
          <p:nvPr>
            <p:ph type="dt" sz="half" idx="10"/>
          </p:nvPr>
        </p:nvSpPr>
        <p:spPr/>
        <p:txBody>
          <a:bodyPr/>
          <a:lstStyle/>
          <a:p>
            <a:fld id="{87D2DF00-837E-DD42-9E68-65F4A8E6558B}"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492" y="327025"/>
            <a:ext cx="9984000" cy="5934075"/>
          </a:xfrm>
        </p:spPr>
        <p:txBody>
          <a:bodyPr/>
          <a:lstStyle>
            <a:lvl1pPr>
              <a:defRPr sz="4800">
                <a:solidFill>
                  <a:schemeClr val="bg1"/>
                </a:solidFill>
              </a:defRPr>
            </a:lvl1pPr>
          </a:lstStyle>
          <a:p>
            <a:r>
              <a:rPr lang="en-GB"/>
              <a:t>Click to edit Master title style</a:t>
            </a:r>
            <a:endParaRPr lang="en-US"/>
          </a:p>
        </p:txBody>
      </p:sp>
      <p:sp>
        <p:nvSpPr>
          <p:cNvPr id="3" name="Date Placeholder 2"/>
          <p:cNvSpPr>
            <a:spLocks noGrp="1"/>
          </p:cNvSpPr>
          <p:nvPr>
            <p:ph type="dt" sz="half" idx="10"/>
          </p:nvPr>
        </p:nvSpPr>
        <p:spPr/>
        <p:txBody>
          <a:bodyPr/>
          <a:lstStyle>
            <a:lvl1pPr>
              <a:defRPr>
                <a:solidFill>
                  <a:schemeClr val="bg1"/>
                </a:solidFill>
              </a:defRPr>
            </a:lvl1pPr>
          </a:lstStyle>
          <a:p>
            <a:fld id="{89A1B862-FB53-634A-8B76-3F7E15AF4C28}" type="datetime1">
              <a:rPr lang="en-GB" smtClean="0"/>
              <a:t>25/10/2024</a:t>
            </a:fld>
            <a:endParaRPr lang="en-GB"/>
          </a:p>
        </p:txBody>
      </p:sp>
      <p:sp>
        <p:nvSpPr>
          <p:cNvPr id="4" name="Footer Placeholder 3"/>
          <p:cNvSpPr>
            <a:spLocks noGrp="1"/>
          </p:cNvSpPr>
          <p:nvPr>
            <p:ph type="ftr" sz="quarter" idx="11"/>
          </p:nvPr>
        </p:nvSpPr>
        <p:spPr/>
        <p:txBody>
          <a:bodyPr/>
          <a:lstStyle>
            <a:lvl1pPr>
              <a:defRPr>
                <a:solidFill>
                  <a:schemeClr val="bg1"/>
                </a:solidFill>
              </a:defRPr>
            </a:lvl1pPr>
          </a:lstStyle>
          <a:p>
            <a:r>
              <a:rPr lang="en-GB"/>
              <a:t>Edit this text via Insert &gt; Header and Footer</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t>‹#›</a:t>
            </a:fld>
            <a:endParaRPr lang="en-GB"/>
          </a:p>
        </p:txBody>
      </p:sp>
      <p:sp>
        <p:nvSpPr>
          <p:cNvPr id="8" name="TextBox 7"/>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bg1"/>
                </a:solidFill>
                <a:latin typeface="+mj-lt"/>
              </a:rPr>
              <a:t>Imperial College London</a:t>
            </a: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956374-FB21-FE41-820E-BFB9C18756BE}" type="datetime1">
              <a:rPr lang="en-GB" smtClean="0"/>
              <a:t>25/10/2024</a:t>
            </a:fld>
            <a:endParaRPr lang="en-GB"/>
          </a:p>
        </p:txBody>
      </p:sp>
      <p:sp>
        <p:nvSpPr>
          <p:cNvPr id="5" name="Footer Placeholder 4"/>
          <p:cNvSpPr>
            <a:spLocks noGrp="1"/>
          </p:cNvSpPr>
          <p:nvPr>
            <p:ph type="ftr" sz="quarter" idx="11"/>
          </p:nvPr>
        </p:nvSpPr>
        <p:spPr/>
        <p:txBody>
          <a:bodyPr/>
          <a:lstStyle/>
          <a:p>
            <a:r>
              <a:rPr lang="en-GB"/>
              <a:t>Edit this text via Insert &gt; Header and Footer</a:t>
            </a:r>
          </a:p>
        </p:txBody>
      </p:sp>
      <p:sp>
        <p:nvSpPr>
          <p:cNvPr id="6" name="Slide Number Placeholder 5"/>
          <p:cNvSpPr>
            <a:spLocks noGrp="1"/>
          </p:cNvSpPr>
          <p:nvPr>
            <p:ph type="sldNum" sz="quarter" idx="12"/>
          </p:nvPr>
        </p:nvSpPr>
        <p:spPr/>
        <p:txBody>
          <a:bodyPr/>
          <a:lstStyle/>
          <a:p>
            <a:fld id="{CBA53E11-492D-48B3-9F9B-09541CA2A39A}" type="slidenum">
              <a:rPr lang="en-GB" smtClean="0"/>
              <a:t>‹#›</a:t>
            </a:fld>
            <a:endParaRPr lang="en-GB"/>
          </a:p>
        </p:txBody>
      </p:sp>
      <p:sp>
        <p:nvSpPr>
          <p:cNvPr id="7" name="Title 1"/>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p>
        </p:txBody>
      </p:sp>
      <p:sp>
        <p:nvSpPr>
          <p:cNvPr id="8" name="Subtitle 2"/>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EAC835-6C82-5944-9837-BE2334032088}" type="datetime1">
              <a:rPr lang="en-GB" smtClean="0"/>
              <a:t>25/10/2024</a:t>
            </a:fld>
            <a:endParaRPr lang="en-GB"/>
          </a:p>
        </p:txBody>
      </p:sp>
      <p:sp>
        <p:nvSpPr>
          <p:cNvPr id="5" name="Footer Placeholder 4"/>
          <p:cNvSpPr>
            <a:spLocks noGrp="1"/>
          </p:cNvSpPr>
          <p:nvPr>
            <p:ph type="ftr" sz="quarter" idx="11"/>
          </p:nvPr>
        </p:nvSpPr>
        <p:spPr/>
        <p:txBody>
          <a:bodyPr/>
          <a:lstStyle/>
          <a:p>
            <a:r>
              <a:rPr lang="en-GB"/>
              <a:t>Edit this text via Insert &gt; Header and Footer</a:t>
            </a:r>
          </a:p>
        </p:txBody>
      </p:sp>
      <p:sp>
        <p:nvSpPr>
          <p:cNvPr id="6" name="Slide Number Placeholder 5"/>
          <p:cNvSpPr>
            <a:spLocks noGrp="1"/>
          </p:cNvSpPr>
          <p:nvPr>
            <p:ph type="sldNum" sz="quarter" idx="12"/>
          </p:nvPr>
        </p:nvSpPr>
        <p:spPr/>
        <p:txBody>
          <a:bodyPr/>
          <a:lstStyle/>
          <a:p>
            <a:fld id="{CBA53E11-492D-48B3-9F9B-09541CA2A39A}" type="slidenum">
              <a:rPr lang="en-GB" smtClean="0"/>
              <a:t>‹#›</a:t>
            </a:fld>
            <a:endParaRPr lang="en-GB"/>
          </a:p>
        </p:txBody>
      </p:sp>
      <p:sp>
        <p:nvSpPr>
          <p:cNvPr id="7" name="Title 1"/>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p>
        </p:txBody>
      </p:sp>
      <p:sp>
        <p:nvSpPr>
          <p:cNvPr id="8" name="Subtitle 2"/>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593487-8EFF-1C48-860F-B37E34AA4D95}" type="datetime1">
              <a:rPr lang="en-GB" smtClean="0"/>
              <a:t>25/10/2024</a:t>
            </a:fld>
            <a:endParaRPr lang="en-GB"/>
          </a:p>
        </p:txBody>
      </p:sp>
      <p:sp>
        <p:nvSpPr>
          <p:cNvPr id="5" name="Footer Placeholder 4"/>
          <p:cNvSpPr>
            <a:spLocks noGrp="1"/>
          </p:cNvSpPr>
          <p:nvPr>
            <p:ph type="ftr" sz="quarter" idx="11"/>
          </p:nvPr>
        </p:nvSpPr>
        <p:spPr/>
        <p:txBody>
          <a:bodyPr/>
          <a:lstStyle/>
          <a:p>
            <a:r>
              <a:rPr lang="en-GB"/>
              <a:t>Edit this text via Insert &gt; Header and Footer</a:t>
            </a:r>
          </a:p>
        </p:txBody>
      </p:sp>
      <p:sp>
        <p:nvSpPr>
          <p:cNvPr id="6" name="Slide Number Placeholder 5"/>
          <p:cNvSpPr>
            <a:spLocks noGrp="1"/>
          </p:cNvSpPr>
          <p:nvPr>
            <p:ph type="sldNum" sz="quarter" idx="12"/>
          </p:nvPr>
        </p:nvSpPr>
        <p:spPr/>
        <p:txBody>
          <a:bodyPr/>
          <a:lstStyle/>
          <a:p>
            <a:fld id="{CBA53E11-492D-48B3-9F9B-09541CA2A39A}" type="slidenum">
              <a:rPr lang="en-GB" smtClean="0"/>
              <a:t>‹#›</a:t>
            </a:fld>
            <a:endParaRPr lang="en-GB"/>
          </a:p>
        </p:txBody>
      </p:sp>
      <p:sp>
        <p:nvSpPr>
          <p:cNvPr id="7" name="Title 1"/>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p>
        </p:txBody>
      </p:sp>
      <p:sp>
        <p:nvSpPr>
          <p:cNvPr id="8" name="Subtitle 2"/>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3406A82-7BAE-5248-883D-E469C23601E8}" type="datetime1">
              <a:rPr lang="en-GB" smtClean="0"/>
              <a:t>25/10/2024</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Edit this text via Insert &gt; Header and Footer</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t>‹#›</a:t>
            </a:fld>
            <a:endParaRPr lang="en-GB"/>
          </a:p>
        </p:txBody>
      </p:sp>
      <p:sp>
        <p:nvSpPr>
          <p:cNvPr id="7" name="TextBox 6"/>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bg1"/>
                </a:solidFill>
                <a:latin typeface="+mj-lt"/>
              </a:rPr>
              <a:t>Imperial College London</a:t>
            </a:r>
          </a:p>
        </p:txBody>
      </p:sp>
      <p:sp>
        <p:nvSpPr>
          <p:cNvPr id="9" name="Title 1"/>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en-GB"/>
              <a:t>Click to edit Master title style</a:t>
            </a:r>
          </a:p>
        </p:txBody>
      </p:sp>
      <p:sp>
        <p:nvSpPr>
          <p:cNvPr id="10" name="Subtitle 2"/>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5"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6"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7"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8"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9"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30"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31"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
        <p:nvSpPr>
          <p:cNvPr id="32" name="Title 1"/>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p>
        </p:txBody>
      </p:sp>
      <p:sp>
        <p:nvSpPr>
          <p:cNvPr id="33" name="Subtitle 2"/>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2" name="Text Placeholder 17"/>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500" indent="0">
              <a:buNone/>
              <a:defRPr>
                <a:latin typeface="+mn-lt"/>
              </a:defRPr>
            </a:lvl6pPr>
          </a:lstStyle>
          <a:p>
            <a:pPr lvl="0"/>
            <a:r>
              <a:rPr lang="en-GB"/>
              <a:t>Click to edit Master text styles</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983BDAD-03C0-EB43-8318-CD5DCBE25AEA}"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Title 6"/>
          <p:cNvSpPr>
            <a:spLocks noGrp="1"/>
          </p:cNvSpPr>
          <p:nvPr>
            <p:ph type="title"/>
          </p:nvPr>
        </p:nvSpPr>
        <p:spPr>
          <a:xfrm>
            <a:off x="325800" y="252000"/>
            <a:ext cx="5583670" cy="378044"/>
          </a:xfrm>
        </p:spPr>
        <p:txBody>
          <a:bodyPr/>
          <a:lstStyle/>
          <a:p>
            <a:r>
              <a:rPr lang="en-GB"/>
              <a:t>Click to edit Master title style</a:t>
            </a:r>
            <a:endParaRPr lang="en-US"/>
          </a:p>
        </p:txBody>
      </p:sp>
      <p:sp>
        <p:nvSpPr>
          <p:cNvPr id="9" name="Subtitle 2"/>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12" name="Text Placeholder 11"/>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249BE3F-B734-1F4B-9249-EC246E369072}"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Title 6"/>
          <p:cNvSpPr>
            <a:spLocks noGrp="1"/>
          </p:cNvSpPr>
          <p:nvPr>
            <p:ph type="title"/>
          </p:nvPr>
        </p:nvSpPr>
        <p:spPr>
          <a:xfrm>
            <a:off x="325800" y="252000"/>
            <a:ext cx="5583670" cy="378044"/>
          </a:xfrm>
        </p:spPr>
        <p:txBody>
          <a:bodyPr/>
          <a:lstStyle/>
          <a:p>
            <a:r>
              <a:rPr lang="en-GB"/>
              <a:t>Click to edit Master title style</a:t>
            </a:r>
            <a:endParaRPr lang="en-US"/>
          </a:p>
        </p:txBody>
      </p:sp>
      <p:sp>
        <p:nvSpPr>
          <p:cNvPr id="9" name="Subtitle 2"/>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12" name="Text Placeholder 11"/>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88B0490-04BA-3948-A9FF-ABB2AB308F84}"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Title 6"/>
          <p:cNvSpPr>
            <a:spLocks noGrp="1"/>
          </p:cNvSpPr>
          <p:nvPr>
            <p:ph type="title"/>
          </p:nvPr>
        </p:nvSpPr>
        <p:spPr>
          <a:xfrm>
            <a:off x="325800" y="252000"/>
            <a:ext cx="5583670" cy="378044"/>
          </a:xfrm>
        </p:spPr>
        <p:txBody>
          <a:bodyPr/>
          <a:lstStyle/>
          <a:p>
            <a:r>
              <a:rPr lang="en-GB"/>
              <a:t>Click to edit Master title style</a:t>
            </a:r>
            <a:endParaRPr lang="en-US"/>
          </a:p>
        </p:txBody>
      </p:sp>
      <p:sp>
        <p:nvSpPr>
          <p:cNvPr id="9" name="Subtitle 2"/>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12" name="Text Placeholder 11"/>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C17D51-CC47-3045-A8BF-EE49F8BE1DFF}"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11" name="Title 10"/>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15" name="Picture Placeholder 9"/>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F8026C-4ADD-0B4E-8A5F-2E54F1CB0282}"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11" name="Title 10"/>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15" name="Picture Placeholder 9"/>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F4A6BC3-624E-3849-ACFD-75AAEB127615}"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11" name="Title 10"/>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15" name="Picture Placeholder 9"/>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50969EA-9A8B-EB4D-B733-A976657D6E13}"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11" name="Title 10"/>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4E0DFA5-EC39-A742-9551-D039C59D8D64}"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11" name="Title 10"/>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D7CB4A-BD6E-9F4E-937E-5CA937D21DD3}"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11" name="Title 10"/>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E583D3-D000-D046-861B-41E25D74FF44}"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5"/>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2" name="Content Placeholder 5"/>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p>
        </p:txBody>
      </p:sp>
      <p:sp>
        <p:nvSpPr>
          <p:cNvPr id="3" name="Subtitle 2"/>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grpSp>
        <p:nvGrpSpPr>
          <p:cNvPr id="6" name="Group 4"/>
          <p:cNvGrpSpPr>
            <a:grpSpLocks noChangeAspect="1"/>
          </p:cNvGrpSpPr>
          <p:nvPr userDrawn="1"/>
        </p:nvGrpSpPr>
        <p:grpSpPr bwMode="auto">
          <a:xfrm>
            <a:off x="330271" y="327819"/>
            <a:ext cx="3972600" cy="438124"/>
            <a:chOff x="0" y="3473"/>
            <a:chExt cx="15360" cy="1694"/>
          </a:xfrm>
        </p:grpSpPr>
        <p:sp>
          <p:nvSpPr>
            <p:cNvPr id="17"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9"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0"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1"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2"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3"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4"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5"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
        <p:nvSpPr>
          <p:cNvPr id="4" name="Text Placeholder 17"/>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500" indent="0">
              <a:buNone/>
              <a:defRPr>
                <a:latin typeface="+mn-lt"/>
              </a:defRPr>
            </a:lvl6pPr>
          </a:lstStyle>
          <a:p>
            <a:pPr lvl="0"/>
            <a:r>
              <a:rPr lang="en-GB"/>
              <a:t>Click to edit Master text styles</a:t>
            </a:r>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724266-7214-BE48-B3A4-38E5B0643090}"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5"/>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2" name="Content Placeholder 5"/>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F32E629-8BE3-0B42-B4C6-A8B0D7825D58}"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5"/>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2" name="Content Placeholder 5"/>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D9FCE6-E28C-D14F-8226-678BEC837516}"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ext Placeholder 5"/>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6" name="Content Placeholder 5"/>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865465-AF64-1444-8B16-9946E3AFD286}"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ext Placeholder 5"/>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6" name="Content Placeholder 5"/>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0789C1-43C2-7C47-AB0A-4634B81BE544}"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8" name="Text Placeholder 7"/>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ext Placeholder 5"/>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6" name="Content Placeholder 5"/>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679270-C34E-074F-BBB2-E10A0B0056CA}"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Picture Placeholder 6"/>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D8D2717-0064-D54B-9D04-222F3110AA0A}"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Picture Placeholder 6"/>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7E97D0-F761-134F-9C36-CB7406589395}"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Picture Placeholder 6"/>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4"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5"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5"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6"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7"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8"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9"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30271" y="327819"/>
            <a:ext cx="3972600" cy="438124"/>
            <a:chOff x="0" y="3473"/>
            <a:chExt cx="15360" cy="1694"/>
          </a:xfrm>
        </p:grpSpPr>
        <p:sp>
          <p:nvSpPr>
            <p:cNvPr id="5"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6"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8"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7"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9"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0"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1"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2"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
        <p:nvSpPr>
          <p:cNvPr id="23" name="Title 1"/>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p>
        </p:txBody>
      </p:sp>
      <p:sp>
        <p:nvSpPr>
          <p:cNvPr id="24" name="Subtitle 2"/>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2" name="Text Placeholder 17"/>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500" indent="0">
              <a:buNone/>
              <a:defRPr>
                <a:latin typeface="+mn-lt"/>
              </a:defRPr>
            </a:lvl6pPr>
          </a:lstStyle>
          <a:p>
            <a:pPr lvl="0"/>
            <a:r>
              <a:rPr lang="en-GB"/>
              <a:t>Click to edit Master text styles</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4"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5"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5"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6"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7"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8"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9"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4"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5"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5"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6"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7"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8"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9"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330271" y="327819"/>
            <a:ext cx="11536292" cy="1272297"/>
            <a:chOff x="0" y="3473"/>
            <a:chExt cx="15360" cy="1694"/>
          </a:xfrm>
        </p:grpSpPr>
        <p:sp>
          <p:nvSpPr>
            <p:cNvPr id="3"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4"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5"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5"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6"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7"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8"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9"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330271" y="327819"/>
            <a:ext cx="11536292" cy="1272297"/>
            <a:chOff x="0" y="3473"/>
            <a:chExt cx="15360" cy="1694"/>
          </a:xfrm>
        </p:grpSpPr>
        <p:sp>
          <p:nvSpPr>
            <p:cNvPr id="3"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4"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5"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5"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6"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7"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8"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9"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p>
        </p:txBody>
      </p:sp>
      <p:grpSp>
        <p:nvGrpSpPr>
          <p:cNvPr id="3" name="Group 4"/>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5"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6"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8"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7"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9"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0"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1"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
        <p:nvSpPr>
          <p:cNvPr id="7" name="Text Placeholder 17"/>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500" indent="0">
              <a:buNone/>
              <a:defRPr>
                <a:latin typeface="+mn-lt"/>
              </a:defRPr>
            </a:lvl6pPr>
          </a:lstStyle>
          <a:p>
            <a:pPr lvl="0"/>
            <a:r>
              <a:rPr lang="en-GB"/>
              <a:t>Click to edit Master text styles</a:t>
            </a: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p>
        </p:txBody>
      </p:sp>
      <p:grpSp>
        <p:nvGrpSpPr>
          <p:cNvPr id="3" name="Group 4"/>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5"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6"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8"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7"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9"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0"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1"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
        <p:nvSpPr>
          <p:cNvPr id="9" name="Text Placeholder 17"/>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500" indent="0">
              <a:buNone/>
              <a:defRPr>
                <a:latin typeface="+mn-lt"/>
              </a:defRPr>
            </a:lvl6pPr>
          </a:lstStyle>
          <a:p>
            <a:pPr lvl="0"/>
            <a:r>
              <a:rPr lang="en-GB"/>
              <a:t>Click to edit Master text styles</a:t>
            </a: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p>
        </p:txBody>
      </p:sp>
      <p:grpSp>
        <p:nvGrpSpPr>
          <p:cNvPr id="3" name="Group 4"/>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5"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6"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8"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7"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9"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0"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1"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
        <p:nvSpPr>
          <p:cNvPr id="7" name="Text Placeholder 17"/>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500" indent="0">
              <a:buNone/>
              <a:defRPr>
                <a:latin typeface="+mn-lt"/>
              </a:defRPr>
            </a:lvl6pPr>
          </a:lstStyle>
          <a:p>
            <a:pPr lvl="0"/>
            <a:r>
              <a:rPr lang="en-GB"/>
              <a:t>Click to edit Master text styles</a:t>
            </a: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en-GB"/>
              <a:t>Click to edit Master title style</a:t>
            </a:r>
          </a:p>
        </p:txBody>
      </p:sp>
      <p:grpSp>
        <p:nvGrpSpPr>
          <p:cNvPr id="3" name="Group 4"/>
          <p:cNvGrpSpPr>
            <a:grpSpLocks noChangeAspect="1"/>
          </p:cNvGrpSpPr>
          <p:nvPr userDrawn="1"/>
        </p:nvGrpSpPr>
        <p:grpSpPr bwMode="auto">
          <a:xfrm>
            <a:off x="330271" y="327819"/>
            <a:ext cx="3972600" cy="438124"/>
            <a:chOff x="0" y="3473"/>
            <a:chExt cx="15360" cy="1694"/>
          </a:xfrm>
        </p:grpSpPr>
        <p:sp>
          <p:nvSpPr>
            <p:cNvPr id="4" name="Freeform 5"/>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5" name="Freeform 6"/>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6" name="Freeform 7"/>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8" name="Freeform 8"/>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7" name="Freeform 9"/>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19" name="Freeform 10"/>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0" name="Freeform 11"/>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sp>
          <p:nvSpPr>
            <p:cNvPr id="21" name="Freeform 12"/>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a:p>
          </p:txBody>
        </p:sp>
      </p:grpSp>
      <p:sp>
        <p:nvSpPr>
          <p:cNvPr id="7" name="Text Placeholder 17"/>
          <p:cNvSpPr>
            <a:spLocks noGrp="1"/>
          </p:cNvSpPr>
          <p:nvPr>
            <p:ph type="body" sz="quarter" idx="10"/>
          </p:nvPr>
        </p:nvSpPr>
        <p:spPr>
          <a:xfrm>
            <a:off x="330271" y="5789336"/>
            <a:ext cx="5579198" cy="740845"/>
          </a:xfrm>
        </p:spPr>
        <p:txBody>
          <a:bodyPr anchor="b"/>
          <a:lstStyle>
            <a:lvl1pPr>
              <a:defRPr sz="20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500" indent="0">
              <a:buNone/>
              <a:defRPr>
                <a:latin typeface="+mn-lt"/>
              </a:defRPr>
            </a:lvl6pPr>
          </a:lstStyle>
          <a:p>
            <a:pPr lvl="0"/>
            <a:r>
              <a:rPr lang="en-GB"/>
              <a:t>Click to edit Master text styles</a:t>
            </a:r>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7464CA11-A2C2-5641-BA49-5F9211387ECD}"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B71B6FC5-5E48-F348-86FB-5C59627A10C2}"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a:p>
        </p:txBody>
      </p:sp>
      <p:sp>
        <p:nvSpPr>
          <p:cNvPr id="3" name="Date Placeholder 2"/>
          <p:cNvSpPr>
            <a:spLocks noGrp="1"/>
          </p:cNvSpPr>
          <p:nvPr>
            <p:ph type="dt" sz="half" idx="10"/>
          </p:nvPr>
        </p:nvSpPr>
        <p:spPr/>
        <p:txBody>
          <a:bodyPr/>
          <a:lstStyle/>
          <a:p>
            <a:fld id="{8B9F48EA-8775-D246-B4F8-343E24F8936B}"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Content Placeholder 6"/>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35E333D8-9A25-B24B-A7D7-6E3534FA42CE}"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83F9F-9561-3046-918B-A2E59497447E}" type="datetime1">
              <a:rPr lang="en-GB" smtClean="0"/>
              <a:t>25/10/2024</a:t>
            </a:fld>
            <a:endParaRPr lang="en-GB"/>
          </a:p>
        </p:txBody>
      </p:sp>
      <p:sp>
        <p:nvSpPr>
          <p:cNvPr id="3" name="Footer Placeholder 2"/>
          <p:cNvSpPr>
            <a:spLocks noGrp="1"/>
          </p:cNvSpPr>
          <p:nvPr>
            <p:ph type="ftr" sz="quarter" idx="11"/>
          </p:nvPr>
        </p:nvSpPr>
        <p:spPr/>
        <p:txBody>
          <a:bodyPr/>
          <a:lstStyle/>
          <a:p>
            <a:r>
              <a:rPr lang="en-GB"/>
              <a:t>Edit this text via Insert &gt; Header and Footer</a:t>
            </a:r>
          </a:p>
        </p:txBody>
      </p:sp>
      <p:sp>
        <p:nvSpPr>
          <p:cNvPr id="4" name="Slide Number Placeholder 3"/>
          <p:cNvSpPr>
            <a:spLocks noGrp="1"/>
          </p:cNvSpPr>
          <p:nvPr>
            <p:ph type="sldNum" sz="quarter" idx="12"/>
          </p:nvPr>
        </p:nvSpPr>
        <p:spPr/>
        <p:txBody>
          <a:bodyPr/>
          <a:lstStyle/>
          <a:p>
            <a:fld id="{CBA53E11-492D-48B3-9F9B-09541CA2A39A}" type="slidenum">
              <a:rPr lang="en-GB" smtClean="0"/>
              <a:t>‹#›</a:t>
            </a:fld>
            <a:endParaRPr lang="en-GB"/>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CA5940-E71E-7F4C-BC16-05B85CEDCD2F}" type="datetime1">
              <a:rPr lang="en-GB" smtClean="0"/>
              <a:t>25/10/2024</a:t>
            </a:fld>
            <a:endParaRPr lang="en-GB"/>
          </a:p>
        </p:txBody>
      </p:sp>
      <p:sp>
        <p:nvSpPr>
          <p:cNvPr id="3" name="Footer Placeholder 2"/>
          <p:cNvSpPr>
            <a:spLocks noGrp="1"/>
          </p:cNvSpPr>
          <p:nvPr>
            <p:ph type="ftr" sz="quarter" idx="11"/>
          </p:nvPr>
        </p:nvSpPr>
        <p:spPr/>
        <p:txBody>
          <a:bodyPr/>
          <a:lstStyle/>
          <a:p>
            <a:r>
              <a:rPr lang="en-GB"/>
              <a:t>Edit this text via Insert &gt; Header and Footer</a:t>
            </a:r>
          </a:p>
        </p:txBody>
      </p:sp>
      <p:sp>
        <p:nvSpPr>
          <p:cNvPr id="4" name="Slide Number Placeholder 3"/>
          <p:cNvSpPr>
            <a:spLocks noGrp="1"/>
          </p:cNvSpPr>
          <p:nvPr>
            <p:ph type="sldNum" sz="quarter" idx="12"/>
          </p:nvPr>
        </p:nvSpPr>
        <p:spPr/>
        <p:txBody>
          <a:bodyPr/>
          <a:lstStyle/>
          <a:p>
            <a:fld id="{CBA53E11-492D-48B3-9F9B-09541CA2A39A}" type="slidenum">
              <a:rPr lang="en-GB" smtClean="0"/>
              <a:t>‹#›</a:t>
            </a:fld>
            <a:endParaRPr lang="en-GB"/>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AB4D94-1254-EB4E-B5B7-236F48C838E7}" type="datetime1">
              <a:rPr lang="en-GB" smtClean="0"/>
              <a:t>25/10/2024</a:t>
            </a:fld>
            <a:endParaRPr lang="en-GB"/>
          </a:p>
        </p:txBody>
      </p:sp>
      <p:sp>
        <p:nvSpPr>
          <p:cNvPr id="3" name="Footer Placeholder 2"/>
          <p:cNvSpPr>
            <a:spLocks noGrp="1"/>
          </p:cNvSpPr>
          <p:nvPr>
            <p:ph type="ftr" sz="quarter" idx="11"/>
          </p:nvPr>
        </p:nvSpPr>
        <p:spPr/>
        <p:txBody>
          <a:bodyPr/>
          <a:lstStyle/>
          <a:p>
            <a:r>
              <a:rPr lang="en-GB"/>
              <a:t>Edit this text via Insert &gt; Header and Footer</a:t>
            </a:r>
          </a:p>
        </p:txBody>
      </p:sp>
      <p:sp>
        <p:nvSpPr>
          <p:cNvPr id="4" name="Slide Number Placeholder 3"/>
          <p:cNvSpPr>
            <a:spLocks noGrp="1"/>
          </p:cNvSpPr>
          <p:nvPr>
            <p:ph type="sldNum" sz="quarter" idx="12"/>
          </p:nvPr>
        </p:nvSpPr>
        <p:spPr/>
        <p:txBody>
          <a:bodyPr/>
          <a:lstStyle/>
          <a:p>
            <a:fld id="{CBA53E11-492D-48B3-9F9B-09541CA2A39A}" type="slidenum">
              <a:rPr lang="en-GB" smtClean="0"/>
              <a:t>‹#›</a:t>
            </a:fld>
            <a:endParaRPr lang="en-GB"/>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a:p>
        </p:txBody>
      </p:sp>
      <p:sp>
        <p:nvSpPr>
          <p:cNvPr id="3" name="Date Placeholder 2"/>
          <p:cNvSpPr>
            <a:spLocks noGrp="1"/>
          </p:cNvSpPr>
          <p:nvPr>
            <p:ph type="dt" sz="half" idx="10"/>
          </p:nvPr>
        </p:nvSpPr>
        <p:spPr/>
        <p:txBody>
          <a:bodyPr/>
          <a:lstStyle/>
          <a:p>
            <a:fld id="{9D0C76EE-FE4B-B04E-9A71-67BF45239E7F}"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Content Placeholder 6"/>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a:p>
        </p:txBody>
      </p:sp>
      <p:sp>
        <p:nvSpPr>
          <p:cNvPr id="3" name="Date Placeholder 2"/>
          <p:cNvSpPr>
            <a:spLocks noGrp="1"/>
          </p:cNvSpPr>
          <p:nvPr>
            <p:ph type="dt" sz="half" idx="10"/>
          </p:nvPr>
        </p:nvSpPr>
        <p:spPr/>
        <p:txBody>
          <a:bodyPr/>
          <a:lstStyle/>
          <a:p>
            <a:fld id="{BB469EBC-CC55-554E-AF02-BB731AC3F55A}" type="datetime1">
              <a:rPr lang="en-GB" smtClean="0"/>
              <a:t>25/10/2024</a:t>
            </a:fld>
            <a:endParaRPr lang="en-GB"/>
          </a:p>
        </p:txBody>
      </p:sp>
      <p:sp>
        <p:nvSpPr>
          <p:cNvPr id="4" name="Footer Placeholder 3"/>
          <p:cNvSpPr>
            <a:spLocks noGrp="1"/>
          </p:cNvSpPr>
          <p:nvPr>
            <p:ph type="ftr" sz="quarter" idx="11"/>
          </p:nvPr>
        </p:nvSpPr>
        <p:spPr/>
        <p:txBody>
          <a:bodyPr/>
          <a:lstStyle/>
          <a:p>
            <a:r>
              <a:rPr lang="en-GB"/>
              <a:t>Edit this text via Insert &gt; Header and Footer</a:t>
            </a:r>
          </a:p>
        </p:txBody>
      </p:sp>
      <p:sp>
        <p:nvSpPr>
          <p:cNvPr id="5" name="Slide Number Placeholder 4"/>
          <p:cNvSpPr>
            <a:spLocks noGrp="1"/>
          </p:cNvSpPr>
          <p:nvPr>
            <p:ph type="sldNum" sz="quarter" idx="12"/>
          </p:nvPr>
        </p:nvSpPr>
        <p:spPr/>
        <p:txBody>
          <a:bodyPr/>
          <a:lstStyle/>
          <a:p>
            <a:fld id="{CBA53E11-492D-48B3-9F9B-09541CA2A39A}" type="slidenum">
              <a:rPr lang="en-GB" smtClean="0"/>
              <a:t>‹#›</a:t>
            </a:fld>
            <a:endParaRPr lang="en-GB"/>
          </a:p>
        </p:txBody>
      </p:sp>
      <p:sp>
        <p:nvSpPr>
          <p:cNvPr id="7" name="Content Placeholder 6"/>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a:p>
        </p:txBody>
      </p:sp>
      <p:sp>
        <p:nvSpPr>
          <p:cNvPr id="3" name="Date Placeholder 2"/>
          <p:cNvSpPr>
            <a:spLocks noGrp="1"/>
          </p:cNvSpPr>
          <p:nvPr>
            <p:ph type="dt" sz="half" idx="10"/>
          </p:nvPr>
        </p:nvSpPr>
        <p:spPr/>
        <p:txBody>
          <a:bodyPr/>
          <a:lstStyle>
            <a:lvl1pPr>
              <a:defRPr>
                <a:solidFill>
                  <a:schemeClr val="bg1"/>
                </a:solidFill>
              </a:defRPr>
            </a:lvl1pPr>
          </a:lstStyle>
          <a:p>
            <a:fld id="{642D62AF-AEC4-ED45-875C-83DC0C1CA54E}" type="datetime1">
              <a:rPr lang="en-GB" smtClean="0"/>
              <a:t>25/10/2024</a:t>
            </a:fld>
            <a:endParaRPr lang="en-GB"/>
          </a:p>
        </p:txBody>
      </p:sp>
      <p:sp>
        <p:nvSpPr>
          <p:cNvPr id="4" name="Footer Placeholder 3"/>
          <p:cNvSpPr>
            <a:spLocks noGrp="1"/>
          </p:cNvSpPr>
          <p:nvPr>
            <p:ph type="ftr" sz="quarter" idx="11"/>
          </p:nvPr>
        </p:nvSpPr>
        <p:spPr/>
        <p:txBody>
          <a:bodyPr/>
          <a:lstStyle>
            <a:lvl1pPr>
              <a:defRPr>
                <a:solidFill>
                  <a:schemeClr val="bg1"/>
                </a:solidFill>
              </a:defRPr>
            </a:lvl1pPr>
          </a:lstStyle>
          <a:p>
            <a:r>
              <a:rPr lang="en-GB"/>
              <a:t>Edit this text via Insert &gt; Header and Footer</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t>‹#›</a:t>
            </a:fld>
            <a:endParaRPr lang="en-GB"/>
          </a:p>
        </p:txBody>
      </p:sp>
      <p:sp>
        <p:nvSpPr>
          <p:cNvPr id="7" name="Content Placeholder 6"/>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bg1"/>
                </a:solidFill>
                <a:latin typeface="+mj-lt"/>
              </a:rPr>
              <a:t>Imperial College London</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a:t>Click to edit Master title style</a:t>
            </a:r>
          </a:p>
        </p:txBody>
      </p:sp>
      <p:sp>
        <p:nvSpPr>
          <p:cNvPr id="3" name="Text Placeholder 2"/>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fld id="{13BEDC11-95C1-5F4F-9ECE-40186D3E5D29}" type="datetime1">
              <a:rPr lang="en-GB" smtClean="0"/>
              <a:t>25/10/2024</a:t>
            </a:fld>
            <a:endParaRPr lang="en-GB"/>
          </a:p>
        </p:txBody>
      </p:sp>
      <p:sp>
        <p:nvSpPr>
          <p:cNvPr id="5" name="Footer Placeholder 4"/>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a:t>Edit this text via Insert &gt; Header and Footer</a:t>
            </a:r>
          </a:p>
        </p:txBody>
      </p:sp>
      <p:sp>
        <p:nvSpPr>
          <p:cNvPr id="6" name="Slide Number Placeholder 5"/>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t>‹#›</a:t>
            </a:fld>
            <a:endParaRPr lang="en-GB"/>
          </a:p>
        </p:txBody>
      </p:sp>
      <p:sp>
        <p:nvSpPr>
          <p:cNvPr id="7" name="TextBox 6"/>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accent1"/>
                </a:solidFill>
                <a:latin typeface="+mj-lt"/>
              </a:rPr>
              <a:t>Imperial College London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p:transition>
    <p:fade/>
  </p:transition>
  <p:hf hdr="0" ftr="0"/>
  <p:txStyles>
    <p:titleStyle>
      <a:lvl1pPr algn="l" defTabSz="685800" rtl="0" eaLnBrk="1" latinLnBrk="0" hangingPunct="1">
        <a:lnSpc>
          <a:spcPct val="90000"/>
        </a:lnSpc>
        <a:spcBef>
          <a:spcPct val="0"/>
        </a:spcBef>
        <a:buNone/>
        <a:defRPr sz="2600" b="0" kern="1200">
          <a:solidFill>
            <a:schemeClr val="accent1"/>
          </a:solidFill>
          <a:latin typeface="+mj-lt"/>
          <a:ea typeface="+mj-ea"/>
          <a:cs typeface="+mj-cs"/>
        </a:defRPr>
      </a:lvl1pPr>
    </p:titleStyle>
    <p:bodyStyle>
      <a:lvl1pPr marL="0" indent="0" algn="l" defTabSz="685800" rtl="0" eaLnBrk="1" latinLnBrk="0" hangingPunct="1">
        <a:lnSpc>
          <a:spcPct val="105000"/>
        </a:lnSpc>
        <a:spcBef>
          <a:spcPts val="0"/>
        </a:spcBef>
        <a:buFont typeface="Arial" panose="020B0604020202090204" pitchFamily="34" charset="0"/>
        <a:buNone/>
        <a:defRPr sz="2000" kern="1200">
          <a:solidFill>
            <a:schemeClr val="tx1"/>
          </a:solidFill>
          <a:latin typeface="+mn-lt"/>
          <a:ea typeface="+mn-ea"/>
          <a:cs typeface="+mn-cs"/>
        </a:defRPr>
      </a:lvl1pPr>
      <a:lvl2pPr marL="0" indent="0" algn="l" defTabSz="685800" rtl="0" eaLnBrk="1" latinLnBrk="0" hangingPunct="1">
        <a:lnSpc>
          <a:spcPct val="105000"/>
        </a:lnSpc>
        <a:spcBef>
          <a:spcPts val="0"/>
        </a:spcBef>
        <a:buFont typeface="Arial" panose="020B0604020202090204" pitchFamily="34" charset="0"/>
        <a:buNone/>
        <a:defRPr sz="2000" b="0" kern="1200">
          <a:solidFill>
            <a:schemeClr val="tx1"/>
          </a:solidFill>
          <a:latin typeface="+mj-lt"/>
          <a:ea typeface="+mn-ea"/>
          <a:cs typeface="+mn-cs"/>
        </a:defRPr>
      </a:lvl2pPr>
      <a:lvl3pPr marL="161925" indent="-161925" algn="l" defTabSz="685800" rtl="0" eaLnBrk="1" latinLnBrk="0" hangingPunct="1">
        <a:lnSpc>
          <a:spcPct val="105000"/>
        </a:lnSpc>
        <a:spcBef>
          <a:spcPts val="0"/>
        </a:spcBef>
        <a:buClr>
          <a:schemeClr val="accent1"/>
        </a:buClr>
        <a:buFont typeface="Arial" panose="020B0604020202090204" pitchFamily="34" charset="0"/>
        <a:buChar char="•"/>
        <a:defRPr sz="2000" kern="1200">
          <a:solidFill>
            <a:schemeClr val="tx1"/>
          </a:solidFill>
          <a:latin typeface="+mn-lt"/>
          <a:ea typeface="+mn-ea"/>
          <a:cs typeface="+mn-cs"/>
        </a:defRPr>
      </a:lvl3pPr>
      <a:lvl4pPr marL="323850" indent="-161925" algn="l" defTabSz="685800" rtl="0" eaLnBrk="1" latinLnBrk="0" hangingPunct="1">
        <a:lnSpc>
          <a:spcPct val="105000"/>
        </a:lnSpc>
        <a:spcBef>
          <a:spcPts val="0"/>
        </a:spcBef>
        <a:buClr>
          <a:schemeClr val="accent1"/>
        </a:buClr>
        <a:buFont typeface="Arial" panose="020B0604020202090204" pitchFamily="34" charset="0"/>
        <a:buChar char="•"/>
        <a:defRPr sz="2000" kern="1200">
          <a:solidFill>
            <a:schemeClr val="tx1"/>
          </a:solidFill>
          <a:latin typeface="+mn-lt"/>
          <a:ea typeface="+mn-ea"/>
          <a:cs typeface="+mn-cs"/>
        </a:defRPr>
      </a:lvl4pPr>
      <a:lvl5pPr marL="485775" indent="-161925" algn="l" defTabSz="685800" rtl="0" eaLnBrk="1" latinLnBrk="0" hangingPunct="1">
        <a:lnSpc>
          <a:spcPct val="105000"/>
        </a:lnSpc>
        <a:spcBef>
          <a:spcPts val="0"/>
        </a:spcBef>
        <a:buClr>
          <a:schemeClr val="accent1"/>
        </a:buClr>
        <a:buFont typeface="Arial" panose="020B0604020202090204" pitchFamily="34" charset="0"/>
        <a:buChar char="•"/>
        <a:defRPr sz="20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9pPr>
    </p:bodyStyle>
    <p:otherStyle>
      <a:defPPr>
        <a:defRPr lang="en-US"/>
      </a:defPPr>
      <a:lvl1pPr marL="0" algn="l" defTabSz="685800" rtl="0" eaLnBrk="1" latinLnBrk="0" hangingPunct="1">
        <a:defRPr sz="1600" kern="1200">
          <a:solidFill>
            <a:schemeClr val="tx1"/>
          </a:solidFill>
          <a:latin typeface="+mn-lt"/>
          <a:ea typeface="+mn-ea"/>
          <a:cs typeface="+mn-cs"/>
        </a:defRPr>
      </a:lvl1pPr>
      <a:lvl2pPr marL="342900" algn="l" defTabSz="685800" rtl="0" eaLnBrk="1" latinLnBrk="0" hangingPunct="1">
        <a:defRPr sz="1600" kern="1200">
          <a:solidFill>
            <a:schemeClr val="tx1"/>
          </a:solidFill>
          <a:latin typeface="+mn-lt"/>
          <a:ea typeface="+mn-ea"/>
          <a:cs typeface="+mn-cs"/>
        </a:defRPr>
      </a:lvl2pPr>
      <a:lvl3pPr marL="685800" algn="l" defTabSz="685800" rtl="0" eaLnBrk="1" latinLnBrk="0" hangingPunct="1">
        <a:defRPr sz="1600" kern="1200">
          <a:solidFill>
            <a:schemeClr val="tx1"/>
          </a:solidFill>
          <a:latin typeface="+mn-lt"/>
          <a:ea typeface="+mn-ea"/>
          <a:cs typeface="+mn-cs"/>
        </a:defRPr>
      </a:lvl3pPr>
      <a:lvl4pPr marL="1028700" algn="l" defTabSz="685800" rtl="0" eaLnBrk="1" latinLnBrk="0" hangingPunct="1">
        <a:defRPr sz="1600" kern="1200">
          <a:solidFill>
            <a:schemeClr val="tx1"/>
          </a:solidFill>
          <a:latin typeface="+mn-lt"/>
          <a:ea typeface="+mn-ea"/>
          <a:cs typeface="+mn-cs"/>
        </a:defRPr>
      </a:lvl4pPr>
      <a:lvl5pPr marL="1371600" algn="l" defTabSz="685800" rtl="0" eaLnBrk="1" latinLnBrk="0" hangingPunct="1">
        <a:defRPr sz="1600" kern="1200">
          <a:solidFill>
            <a:schemeClr val="tx1"/>
          </a:solidFill>
          <a:latin typeface="+mn-lt"/>
          <a:ea typeface="+mn-ea"/>
          <a:cs typeface="+mn-cs"/>
        </a:defRPr>
      </a:lvl5pPr>
      <a:lvl6pPr marL="1714500" algn="l" defTabSz="685800" rtl="0" eaLnBrk="1" latinLnBrk="0" hangingPunct="1">
        <a:defRPr sz="1600" kern="1200">
          <a:solidFill>
            <a:schemeClr val="tx1"/>
          </a:solidFill>
          <a:latin typeface="+mn-lt"/>
          <a:ea typeface="+mn-ea"/>
          <a:cs typeface="+mn-cs"/>
        </a:defRPr>
      </a:lvl6pPr>
      <a:lvl7pPr marL="2057400" algn="l" defTabSz="685800" rtl="0" eaLnBrk="1" latinLnBrk="0" hangingPunct="1">
        <a:defRPr sz="1600" kern="1200">
          <a:solidFill>
            <a:schemeClr val="tx1"/>
          </a:solidFill>
          <a:latin typeface="+mn-lt"/>
          <a:ea typeface="+mn-ea"/>
          <a:cs typeface="+mn-cs"/>
        </a:defRPr>
      </a:lvl7pPr>
      <a:lvl8pPr marL="2400300" algn="l" defTabSz="685800" rtl="0" eaLnBrk="1" latinLnBrk="0" hangingPunct="1">
        <a:defRPr sz="1600" kern="1200">
          <a:solidFill>
            <a:schemeClr val="tx1"/>
          </a:solidFill>
          <a:latin typeface="+mn-lt"/>
          <a:ea typeface="+mn-ea"/>
          <a:cs typeface="+mn-cs"/>
        </a:defRPr>
      </a:lvl8pPr>
      <a:lvl9pPr marL="2743200" algn="l" defTabSz="685800"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adsabs.harvard.edu/abs/1997A%26A...317...43B" TargetMode="External"/><Relationship Id="rId2" Type="http://schemas.openxmlformats.org/officeDocument/2006/relationships/image" Target="../media/image17.png"/><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0271" y="1896374"/>
            <a:ext cx="11859844" cy="1847942"/>
          </a:xfrm>
        </p:spPr>
        <p:txBody>
          <a:bodyPr/>
          <a:lstStyle/>
          <a:p>
            <a:r>
              <a:rPr lang="en-GB"/>
              <a:t>Local Universe Galaxy Survey:</a:t>
            </a:r>
          </a:p>
        </p:txBody>
      </p:sp>
      <p:sp>
        <p:nvSpPr>
          <p:cNvPr id="3" name="Subtitle 2"/>
          <p:cNvSpPr>
            <a:spLocks noGrp="1"/>
          </p:cNvSpPr>
          <p:nvPr>
            <p:ph type="subTitle" idx="1"/>
          </p:nvPr>
        </p:nvSpPr>
        <p:spPr>
          <a:xfrm>
            <a:off x="330271" y="3907564"/>
            <a:ext cx="9144000" cy="1322348"/>
          </a:xfrm>
        </p:spPr>
        <p:txBody>
          <a:bodyPr vert="horz" lIns="0" tIns="0" rIns="0" bIns="0" rtlCol="0" anchor="t">
            <a:noAutofit/>
          </a:bodyPr>
          <a:lstStyle/>
          <a:p>
            <a:r>
              <a:rPr lang="en-GB"/>
              <a:t>Magnitude and Density Profile </a:t>
            </a:r>
          </a:p>
        </p:txBody>
      </p:sp>
      <p:sp>
        <p:nvSpPr>
          <p:cNvPr id="6" name="Text Placeholder 5"/>
          <p:cNvSpPr>
            <a:spLocks noGrp="1"/>
          </p:cNvSpPr>
          <p:nvPr>
            <p:ph type="body" sz="quarter" idx="10"/>
          </p:nvPr>
        </p:nvSpPr>
        <p:spPr>
          <a:xfrm>
            <a:off x="330200" y="5789613"/>
            <a:ext cx="5580063" cy="739775"/>
          </a:xfrm>
        </p:spPr>
        <p:txBody>
          <a:bodyPr/>
          <a:lstStyle/>
          <a:p>
            <a:r>
              <a:rPr lang="en-US"/>
              <a:t>Junhua Yang, Ziyao Xiong</a:t>
            </a:r>
          </a:p>
          <a:p>
            <a:r>
              <a:rPr lang="en-US"/>
              <a:t>25/10/2024</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E2AB-5FCD-80A5-66F1-7D91253014E8}"/>
              </a:ext>
            </a:extLst>
          </p:cNvPr>
          <p:cNvSpPr>
            <a:spLocks noGrp="1"/>
          </p:cNvSpPr>
          <p:nvPr>
            <p:ph type="title"/>
          </p:nvPr>
        </p:nvSpPr>
        <p:spPr/>
        <p:txBody>
          <a:bodyPr/>
          <a:lstStyle/>
          <a:p>
            <a:r>
              <a:rPr lang="en-US"/>
              <a:t>Discussion</a:t>
            </a:r>
          </a:p>
        </p:txBody>
      </p:sp>
      <p:sp>
        <p:nvSpPr>
          <p:cNvPr id="3" name="Date Placeholder 2">
            <a:extLst>
              <a:ext uri="{FF2B5EF4-FFF2-40B4-BE49-F238E27FC236}">
                <a16:creationId xmlns:a16="http://schemas.microsoft.com/office/drawing/2014/main" id="{6B7FEF2D-AACD-A9D2-2290-3C4F386C9489}"/>
              </a:ext>
            </a:extLst>
          </p:cNvPr>
          <p:cNvSpPr>
            <a:spLocks noGrp="1"/>
          </p:cNvSpPr>
          <p:nvPr>
            <p:ph type="dt" sz="half" idx="10"/>
          </p:nvPr>
        </p:nvSpPr>
        <p:spPr/>
        <p:txBody>
          <a:bodyPr/>
          <a:lstStyle/>
          <a:p>
            <a:fld id="{C4785A86-AD70-D740-AC15-EBE7EDC5D969}" type="datetime1">
              <a:rPr lang="en-GB" smtClean="0"/>
              <a:t>25/10/2024</a:t>
            </a:fld>
            <a:endParaRPr lang="en-GB"/>
          </a:p>
        </p:txBody>
      </p:sp>
      <p:sp>
        <p:nvSpPr>
          <p:cNvPr id="4" name="Slide Number Placeholder 3">
            <a:extLst>
              <a:ext uri="{FF2B5EF4-FFF2-40B4-BE49-F238E27FC236}">
                <a16:creationId xmlns:a16="http://schemas.microsoft.com/office/drawing/2014/main" id="{71869C30-BB78-9557-8A12-CC6D4CDF0766}"/>
              </a:ext>
            </a:extLst>
          </p:cNvPr>
          <p:cNvSpPr>
            <a:spLocks noGrp="1"/>
          </p:cNvSpPr>
          <p:nvPr>
            <p:ph type="sldNum" sz="quarter" idx="12"/>
          </p:nvPr>
        </p:nvSpPr>
        <p:spPr/>
        <p:txBody>
          <a:bodyPr/>
          <a:lstStyle/>
          <a:p>
            <a:fld id="{CBA53E11-492D-48B3-9F9B-09541CA2A39A}" type="slidenum">
              <a:rPr lang="en-GB" smtClean="0"/>
              <a:t>10</a:t>
            </a:fld>
            <a:endParaRPr lang="en-GB"/>
          </a:p>
        </p:txBody>
      </p:sp>
      <p:sp>
        <p:nvSpPr>
          <p:cNvPr id="8" name="Subtitle 7">
            <a:extLst>
              <a:ext uri="{FF2B5EF4-FFF2-40B4-BE49-F238E27FC236}">
                <a16:creationId xmlns:a16="http://schemas.microsoft.com/office/drawing/2014/main" id="{8ADD40F1-DCA1-3803-05AC-8BF196B57E16}"/>
              </a:ext>
            </a:extLst>
          </p:cNvPr>
          <p:cNvSpPr>
            <a:spLocks noGrp="1"/>
          </p:cNvSpPr>
          <p:nvPr>
            <p:ph type="subTitle" idx="13"/>
          </p:nvPr>
        </p:nvSpPr>
        <p:spPr/>
        <p:txBody>
          <a:bodyPr/>
          <a:lstStyle/>
          <a:p>
            <a:r>
              <a:rPr lang="en-US" altLang="zh-CN"/>
              <a:t>Two-point correlation function</a:t>
            </a:r>
            <a:endParaRPr lang="en-US"/>
          </a:p>
        </p:txBody>
      </p:sp>
      <p:sp>
        <p:nvSpPr>
          <p:cNvPr id="15" name="TextBox 10">
            <a:extLst>
              <a:ext uri="{FF2B5EF4-FFF2-40B4-BE49-F238E27FC236}">
                <a16:creationId xmlns:a16="http://schemas.microsoft.com/office/drawing/2014/main" id="{E899CD7D-18E1-1AA0-470B-F610123EA3C0}"/>
              </a:ext>
            </a:extLst>
          </p:cNvPr>
          <p:cNvSpPr txBox="1"/>
          <p:nvPr/>
        </p:nvSpPr>
        <p:spPr>
          <a:xfrm>
            <a:off x="374455" y="1156843"/>
            <a:ext cx="5439484" cy="5532732"/>
          </a:xfrm>
          <a:prstGeom prst="rect">
            <a:avLst/>
          </a:prstGeom>
          <a:noFill/>
        </p:spPr>
        <p:txBody>
          <a:bodyPr wrap="square" lIns="0" tIns="0" rIns="0" bIns="0" rtlCol="0">
            <a:noAutofit/>
          </a:bodyPr>
          <a:lstStyle>
            <a:defPPr>
              <a:defRPr lang="en-US"/>
            </a:defPPr>
            <a:lvl1pPr>
              <a:lnSpc>
                <a:spcPct val="105000"/>
              </a:lnSpc>
              <a:defRPr sz="1600"/>
            </a:lvl1pPr>
          </a:lstStyle>
          <a:p>
            <a:endParaRPr lang="en-US" sz="500"/>
          </a:p>
          <a:p>
            <a:r>
              <a:rPr lang="en-US" altLang="zh-CN">
                <a:latin typeface="Arial" panose="020B0604020202020204" pitchFamily="34" charset="0"/>
                <a:cs typeface="Arial" panose="020B0604020202020204" pitchFamily="34" charset="0"/>
              </a:rPr>
              <a:t>The </a:t>
            </a:r>
            <a:r>
              <a:rPr lang="en-US" altLang="zh-CN" b="1">
                <a:latin typeface="Arial" panose="020B0604020202020204" pitchFamily="34" charset="0"/>
                <a:cs typeface="Arial" panose="020B0604020202020204" pitchFamily="34" charset="0"/>
              </a:rPr>
              <a:t>TPCF</a:t>
            </a:r>
            <a:r>
              <a:rPr lang="en-US" altLang="zh-CN">
                <a:latin typeface="Arial" panose="020B0604020202020204" pitchFamily="34" charset="0"/>
                <a:cs typeface="Arial" panose="020B0604020202020204" pitchFamily="34" charset="0"/>
              </a:rPr>
              <a:t> measures the </a:t>
            </a:r>
            <a:r>
              <a:rPr lang="en-US" altLang="zh-CN" b="1">
                <a:latin typeface="Arial" panose="020B0604020202020204" pitchFamily="34" charset="0"/>
                <a:cs typeface="Arial" panose="020B0604020202020204" pitchFamily="34" charset="0"/>
              </a:rPr>
              <a:t>excess probability</a:t>
            </a:r>
            <a:r>
              <a:rPr lang="en-US" altLang="zh-CN">
                <a:latin typeface="Arial" panose="020B0604020202020204" pitchFamily="34" charset="0"/>
                <a:cs typeface="Arial" panose="020B0604020202020204" pitchFamily="34" charset="0"/>
              </a:rPr>
              <a:t> over random of finding </a:t>
            </a:r>
            <a:r>
              <a:rPr lang="en-US" altLang="zh-CN" b="1">
                <a:latin typeface="Arial" panose="020B0604020202020204" pitchFamily="34" charset="0"/>
                <a:cs typeface="Arial" panose="020B0604020202020204" pitchFamily="34" charset="0"/>
              </a:rPr>
              <a:t>two galaxies</a:t>
            </a:r>
            <a:r>
              <a:rPr lang="en-US" altLang="zh-CN">
                <a:latin typeface="Arial" panose="020B0604020202020204" pitchFamily="34" charset="0"/>
                <a:cs typeface="Arial" panose="020B0604020202020204" pitchFamily="34" charset="0"/>
              </a:rPr>
              <a:t> separated by a given distance, r. </a:t>
            </a:r>
            <a:endParaRPr lang="en-US">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FAB917D0-D23B-B8EC-12F5-4AD39DDA6E2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50946" y="1843408"/>
            <a:ext cx="2426861" cy="916558"/>
          </a:xfrm>
          <a:prstGeom prst="rect">
            <a:avLst/>
          </a:prstGeom>
        </p:spPr>
      </p:pic>
      <p:pic>
        <p:nvPicPr>
          <p:cNvPr id="9" name="图片 8">
            <a:extLst>
              <a:ext uri="{FF2B5EF4-FFF2-40B4-BE49-F238E27FC236}">
                <a16:creationId xmlns:a16="http://schemas.microsoft.com/office/drawing/2014/main" id="{473D8CC1-D34F-8C10-67D6-333331B1126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1704" y="2867498"/>
            <a:ext cx="6560126" cy="1390758"/>
          </a:xfrm>
          <a:prstGeom prst="rect">
            <a:avLst/>
          </a:prstGeom>
        </p:spPr>
      </p:pic>
      <p:pic>
        <p:nvPicPr>
          <p:cNvPr id="16" name="图片 15">
            <a:extLst>
              <a:ext uri="{FF2B5EF4-FFF2-40B4-BE49-F238E27FC236}">
                <a16:creationId xmlns:a16="http://schemas.microsoft.com/office/drawing/2014/main" id="{B66D9DD6-2EC5-15DC-BEEE-82332E35E51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936755" y="4566840"/>
            <a:ext cx="6255245" cy="1130408"/>
          </a:xfrm>
          <a:prstGeom prst="rect">
            <a:avLst/>
          </a:prstGeom>
        </p:spPr>
      </p:pic>
      <p:sp>
        <p:nvSpPr>
          <p:cNvPr id="25" name="文本框 24">
            <a:extLst>
              <a:ext uri="{FF2B5EF4-FFF2-40B4-BE49-F238E27FC236}">
                <a16:creationId xmlns:a16="http://schemas.microsoft.com/office/drawing/2014/main" id="{11BF3954-9540-4AB1-80C2-2798C8EA1B79}"/>
              </a:ext>
            </a:extLst>
          </p:cNvPr>
          <p:cNvSpPr txBox="1"/>
          <p:nvPr/>
        </p:nvSpPr>
        <p:spPr>
          <a:xfrm>
            <a:off x="6017345" y="1242436"/>
            <a:ext cx="5536300" cy="584775"/>
          </a:xfrm>
          <a:prstGeom prst="rect">
            <a:avLst/>
          </a:prstGeom>
          <a:noFill/>
        </p:spPr>
        <p:txBody>
          <a:bodyPr wrap="square">
            <a:spAutoFit/>
          </a:bodyPr>
          <a:lstStyle/>
          <a:p>
            <a:r>
              <a:rPr lang="en-US" altLang="zh-CN" sz="1600">
                <a:latin typeface="Arial" panose="020B0604020202020204" pitchFamily="34" charset="0"/>
                <a:cs typeface="Arial" panose="020B0604020202020204" pitchFamily="34" charset="0"/>
              </a:rPr>
              <a:t>The </a:t>
            </a:r>
            <a:r>
              <a:rPr lang="en-US" altLang="zh-CN" sz="1600" b="1">
                <a:latin typeface="Arial" panose="020B0604020202020204" pitchFamily="34" charset="0"/>
                <a:cs typeface="Arial" panose="020B0604020202020204" pitchFamily="34" charset="0"/>
              </a:rPr>
              <a:t>Peebles model</a:t>
            </a:r>
            <a:r>
              <a:rPr lang="en-US" altLang="zh-CN" sz="1600">
                <a:latin typeface="Arial" panose="020B0604020202020204" pitchFamily="34" charset="0"/>
                <a:cs typeface="Arial" panose="020B0604020202020204" pitchFamily="34" charset="0"/>
              </a:rPr>
              <a:t> is a theoretical model used to describe the two-point correlation function. </a:t>
            </a:r>
            <a:endParaRPr lang="zh-CN" altLang="en-US" sz="1600"/>
          </a:p>
        </p:txBody>
      </p:sp>
      <p:pic>
        <p:nvPicPr>
          <p:cNvPr id="31" name="图片 30">
            <a:extLst>
              <a:ext uri="{FF2B5EF4-FFF2-40B4-BE49-F238E27FC236}">
                <a16:creationId xmlns:a16="http://schemas.microsoft.com/office/drawing/2014/main" id="{E3F02F7B-88AE-B57F-50AB-C85AC8D9167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96689" y="2081188"/>
            <a:ext cx="5595015" cy="3324247"/>
          </a:xfrm>
          <a:prstGeom prst="rect">
            <a:avLst/>
          </a:prstGeom>
        </p:spPr>
      </p:pic>
    </p:spTree>
    <p:extLst>
      <p:ext uri="{BB962C8B-B14F-4D97-AF65-F5344CB8AC3E}">
        <p14:creationId xmlns:p14="http://schemas.microsoft.com/office/powerpoint/2010/main" val="186923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E502-25A0-79DA-D4F8-5550BF032DA8}"/>
              </a:ext>
            </a:extLst>
          </p:cNvPr>
          <p:cNvSpPr>
            <a:spLocks noGrp="1"/>
          </p:cNvSpPr>
          <p:nvPr>
            <p:ph type="title"/>
          </p:nvPr>
        </p:nvSpPr>
        <p:spPr/>
        <p:txBody>
          <a:bodyPr/>
          <a:lstStyle/>
          <a:p>
            <a:r>
              <a:rPr lang="en-US"/>
              <a:t>Discussion</a:t>
            </a:r>
          </a:p>
        </p:txBody>
      </p:sp>
      <p:sp>
        <p:nvSpPr>
          <p:cNvPr id="3" name="Date Placeholder 2">
            <a:extLst>
              <a:ext uri="{FF2B5EF4-FFF2-40B4-BE49-F238E27FC236}">
                <a16:creationId xmlns:a16="http://schemas.microsoft.com/office/drawing/2014/main" id="{ACA5AF25-DF33-6DDF-4B03-54F5C90756AD}"/>
              </a:ext>
            </a:extLst>
          </p:cNvPr>
          <p:cNvSpPr>
            <a:spLocks noGrp="1"/>
          </p:cNvSpPr>
          <p:nvPr>
            <p:ph type="dt" sz="half" idx="10"/>
          </p:nvPr>
        </p:nvSpPr>
        <p:spPr/>
        <p:txBody>
          <a:bodyPr/>
          <a:lstStyle/>
          <a:p>
            <a:fld id="{C4785A86-AD70-D740-AC15-EBE7EDC5D969}" type="datetime1">
              <a:rPr lang="en-GB" smtClean="0"/>
              <a:t>25/10/2024</a:t>
            </a:fld>
            <a:endParaRPr lang="en-GB"/>
          </a:p>
        </p:txBody>
      </p:sp>
      <p:sp>
        <p:nvSpPr>
          <p:cNvPr id="4" name="Slide Number Placeholder 3">
            <a:extLst>
              <a:ext uri="{FF2B5EF4-FFF2-40B4-BE49-F238E27FC236}">
                <a16:creationId xmlns:a16="http://schemas.microsoft.com/office/drawing/2014/main" id="{FDF6BFA7-1129-CA2C-2F31-7F0A754CE56B}"/>
              </a:ext>
            </a:extLst>
          </p:cNvPr>
          <p:cNvSpPr>
            <a:spLocks noGrp="1"/>
          </p:cNvSpPr>
          <p:nvPr>
            <p:ph type="sldNum" sz="quarter" idx="12"/>
          </p:nvPr>
        </p:nvSpPr>
        <p:spPr/>
        <p:txBody>
          <a:bodyPr/>
          <a:lstStyle/>
          <a:p>
            <a:fld id="{CBA53E11-492D-48B3-9F9B-09541CA2A39A}" type="slidenum">
              <a:rPr lang="en-GB" smtClean="0"/>
              <a:t>11</a:t>
            </a:fld>
            <a:endParaRPr lang="en-GB"/>
          </a:p>
        </p:txBody>
      </p:sp>
      <p:sp>
        <p:nvSpPr>
          <p:cNvPr id="8" name="Subtitle 7">
            <a:extLst>
              <a:ext uri="{FF2B5EF4-FFF2-40B4-BE49-F238E27FC236}">
                <a16:creationId xmlns:a16="http://schemas.microsoft.com/office/drawing/2014/main" id="{334E9437-281A-278B-59F5-00D6EB7EFF08}"/>
              </a:ext>
            </a:extLst>
          </p:cNvPr>
          <p:cNvSpPr>
            <a:spLocks noGrp="1"/>
          </p:cNvSpPr>
          <p:nvPr>
            <p:ph type="subTitle" idx="13"/>
          </p:nvPr>
        </p:nvSpPr>
        <p:spPr/>
        <p:txBody>
          <a:bodyPr/>
          <a:lstStyle/>
          <a:p>
            <a:r>
              <a:rPr lang="en-US"/>
              <a:t>Fitting to Peebles’ model</a:t>
            </a:r>
          </a:p>
        </p:txBody>
      </p:sp>
      <p:pic>
        <p:nvPicPr>
          <p:cNvPr id="14" name="图片 13">
            <a:extLst>
              <a:ext uri="{FF2B5EF4-FFF2-40B4-BE49-F238E27FC236}">
                <a16:creationId xmlns:a16="http://schemas.microsoft.com/office/drawing/2014/main" id="{D1378E1C-D557-107D-720F-8E94FA3384A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11879" y="2657027"/>
            <a:ext cx="6249132" cy="3766983"/>
          </a:xfrm>
          <a:prstGeom prst="rect">
            <a:avLst/>
          </a:prstGeom>
        </p:spPr>
      </p:pic>
      <p:sp>
        <p:nvSpPr>
          <p:cNvPr id="16" name="Rectangle 2">
            <a:extLst>
              <a:ext uri="{FF2B5EF4-FFF2-40B4-BE49-F238E27FC236}">
                <a16:creationId xmlns:a16="http://schemas.microsoft.com/office/drawing/2014/main" id="{7794046A-5346-C5BE-2679-DFE706672326}"/>
              </a:ext>
            </a:extLst>
          </p:cNvPr>
          <p:cNvSpPr>
            <a:spLocks noGrp="1" noChangeArrowheads="1"/>
          </p:cNvSpPr>
          <p:nvPr>
            <p:ph idx="1"/>
          </p:nvPr>
        </p:nvSpPr>
        <p:spPr bwMode="auto">
          <a:xfrm>
            <a:off x="325800" y="1105069"/>
            <a:ext cx="588163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a:latin typeface="Arial" panose="020B0604020202020204" pitchFamily="34" charset="0"/>
              </a:rPr>
              <a:t>Positive correlation indicates galaxies are clustered.</a:t>
            </a:r>
            <a:endParaRPr lang="en-US" altLang="zh-CN">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zh-CN" altLang="zh-CN">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a:latin typeface="Arial" panose="020B0604020202020204" pitchFamily="34" charset="0"/>
              </a:rPr>
              <a:t>Good match with Peebles model suggests clustering is consistent with the large-scale structure of the universe.</a:t>
            </a:r>
            <a:endParaRPr lang="en-US" altLang="zh-CN">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zh-CN" altLang="zh-CN">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a:latin typeface="Arial" panose="020B0604020202020204" pitchFamily="34" charset="0"/>
              </a:rPr>
              <a:t>Best-fit correlation length: r</a:t>
            </a:r>
            <a:r>
              <a:rPr lang="en-US" altLang="zh-CN">
                <a:latin typeface="Arial" panose="020B0604020202020204" pitchFamily="34" charset="0"/>
              </a:rPr>
              <a:t>_0</a:t>
            </a:r>
            <a:r>
              <a:rPr lang="zh-CN" altLang="zh-CN">
                <a:latin typeface="Arial" panose="020B0604020202020204" pitchFamily="34" charset="0"/>
              </a:rPr>
              <a:t>=5.95±3.23 (1.54 ± 1.05 arcseconds).</a:t>
            </a:r>
            <a:r>
              <a:rPr lang="en-US" altLang="zh-CN">
                <a:latin typeface="Arial" panose="020B0604020202020204" pitchFamily="34" charset="0"/>
              </a:rPr>
              <a:t> </a:t>
            </a:r>
            <a:r>
              <a:rPr lang="zh-CN" altLang="zh-CN">
                <a:latin typeface="Arial" panose="020B0604020202020204" pitchFamily="34" charset="0"/>
              </a:rPr>
              <a:t>Galaxies are more likely to cluster within a distance of approximately 5.95 pixels.</a:t>
            </a:r>
            <a:endParaRPr lang="en-US" altLang="zh-CN">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zh-CN" altLang="zh-CN">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a:latin typeface="Arial" panose="020B0604020202020204" pitchFamily="34" charset="0"/>
              </a:rPr>
              <a:t>Beyond r</a:t>
            </a:r>
            <a:r>
              <a:rPr lang="en-US" altLang="zh-CN">
                <a:latin typeface="Arial" panose="020B0604020202020204" pitchFamily="34" charset="0"/>
              </a:rPr>
              <a:t>_0</a:t>
            </a:r>
            <a:r>
              <a:rPr lang="zh-CN" altLang="zh-CN">
                <a:latin typeface="Arial" panose="020B0604020202020204" pitchFamily="34" charset="0"/>
              </a:rPr>
              <a:t>, clustering strength drops below unity, reducing the probability of finding galaxy pairs</a:t>
            </a:r>
            <a:r>
              <a:rPr lang="en-US" altLang="zh-CN">
                <a:latin typeface="Arial" panose="020B0604020202020204" pitchFamily="34" charset="0"/>
              </a:rPr>
              <a:t>. </a:t>
            </a:r>
            <a:r>
              <a:rPr lang="zh-CN" altLang="zh-CN">
                <a:latin typeface="Arial" panose="020B0604020202020204" pitchFamily="34" charset="0"/>
              </a:rPr>
              <a:t>Clustering is limited to small scales, likely within the radius of individual galaxies or closely interacting pairs.</a:t>
            </a:r>
            <a:endParaRPr lang="en-US" altLang="zh-CN">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zh-CN" altLang="zh-CN">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a:latin typeface="Arial" panose="020B0604020202020204" pitchFamily="34" charset="0"/>
              </a:rPr>
              <a:t>No significant clustering observed on larger scales, suggesting clustering reflects internal structures or close interactions rather than broader cosmic groupings.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3A9F857-2BF4-4A79-4F58-74AC4376F576}"/>
              </a:ext>
            </a:extLst>
          </p:cNvPr>
          <p:cNvSpPr txBox="1"/>
          <p:nvPr/>
        </p:nvSpPr>
        <p:spPr>
          <a:xfrm>
            <a:off x="6768841" y="460531"/>
            <a:ext cx="5374963" cy="1477328"/>
          </a:xfrm>
          <a:prstGeom prst="rect">
            <a:avLst/>
          </a:prstGeom>
          <a:noFill/>
        </p:spPr>
        <p:txBody>
          <a:bodyPr wrap="square">
            <a:spAutoFit/>
          </a:bodyPr>
          <a:lstStyle/>
          <a:p>
            <a:r>
              <a:rPr lang="en-US" altLang="zh-CN"/>
              <a:t>Generate random distributed data and apply Landy-Szalay estimator. Analyze only the left side of the image to avoid the central mask.</a:t>
            </a:r>
          </a:p>
          <a:p>
            <a:endParaRPr lang="en-US" altLang="zh-CN"/>
          </a:p>
          <a:p>
            <a:r>
              <a:rPr lang="en-US" altLang="zh-CN"/>
              <a:t>Plot TPCF vs. separation distance of galaxies.</a:t>
            </a:r>
            <a:endParaRPr lang="zh-CN" altLang="en-US"/>
          </a:p>
        </p:txBody>
      </p:sp>
      <p:sp>
        <p:nvSpPr>
          <p:cNvPr id="20" name="文本框 19">
            <a:extLst>
              <a:ext uri="{FF2B5EF4-FFF2-40B4-BE49-F238E27FC236}">
                <a16:creationId xmlns:a16="http://schemas.microsoft.com/office/drawing/2014/main" id="{6B5F0F47-EC02-6B31-B313-BB6C201D2049}"/>
              </a:ext>
            </a:extLst>
          </p:cNvPr>
          <p:cNvSpPr txBox="1"/>
          <p:nvPr/>
        </p:nvSpPr>
        <p:spPr>
          <a:xfrm>
            <a:off x="6768841" y="2097524"/>
            <a:ext cx="6297282" cy="369332"/>
          </a:xfrm>
          <a:prstGeom prst="rect">
            <a:avLst/>
          </a:prstGeom>
          <a:noFill/>
        </p:spPr>
        <p:txBody>
          <a:bodyPr wrap="square">
            <a:spAutoFit/>
          </a:bodyPr>
          <a:lstStyle/>
          <a:p>
            <a:r>
              <a:rPr lang="en-US" altLang="zh-CN"/>
              <a:t>Fit data using Peebles’ model.</a:t>
            </a:r>
          </a:p>
        </p:txBody>
      </p:sp>
    </p:spTree>
    <p:extLst>
      <p:ext uri="{BB962C8B-B14F-4D97-AF65-F5344CB8AC3E}">
        <p14:creationId xmlns:p14="http://schemas.microsoft.com/office/powerpoint/2010/main" val="268387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6" end="6"/>
                                            </p:txEl>
                                          </p:spTgt>
                                        </p:tgtEl>
                                        <p:attrNameLst>
                                          <p:attrName>style.visibility</p:attrName>
                                        </p:attrNameLst>
                                      </p:cBhvr>
                                      <p:to>
                                        <p:strVal val="visible"/>
                                      </p:to>
                                    </p:set>
                                    <p:animEffect transition="in" filter="fade">
                                      <p:cBhvr>
                                        <p:cTn id="22" dur="500"/>
                                        <p:tgtEl>
                                          <p:spTgt spid="1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animEffect transition="in" filter="fade">
                                      <p:cBhvr>
                                        <p:cTn id="27"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7D38-BB62-C498-E81C-30FBB125919C}"/>
              </a:ext>
            </a:extLst>
          </p:cNvPr>
          <p:cNvSpPr>
            <a:spLocks noGrp="1"/>
          </p:cNvSpPr>
          <p:nvPr>
            <p:ph type="title"/>
          </p:nvPr>
        </p:nvSpPr>
        <p:spPr/>
        <p:txBody>
          <a:bodyPr/>
          <a:lstStyle/>
          <a:p>
            <a:r>
              <a:rPr lang="en-US"/>
              <a:t>Conclusion</a:t>
            </a:r>
          </a:p>
        </p:txBody>
      </p:sp>
      <p:sp>
        <p:nvSpPr>
          <p:cNvPr id="3" name="Date Placeholder 2">
            <a:extLst>
              <a:ext uri="{FF2B5EF4-FFF2-40B4-BE49-F238E27FC236}">
                <a16:creationId xmlns:a16="http://schemas.microsoft.com/office/drawing/2014/main" id="{A1F2B2F9-885F-1FD9-B9E5-2B36146E67BF}"/>
              </a:ext>
            </a:extLst>
          </p:cNvPr>
          <p:cNvSpPr>
            <a:spLocks noGrp="1"/>
          </p:cNvSpPr>
          <p:nvPr>
            <p:ph type="dt" sz="half" idx="10"/>
          </p:nvPr>
        </p:nvSpPr>
        <p:spPr/>
        <p:txBody>
          <a:bodyPr/>
          <a:lstStyle/>
          <a:p>
            <a:fld id="{C4785A86-AD70-D740-AC15-EBE7EDC5D969}" type="datetime1">
              <a:rPr lang="en-GB" smtClean="0"/>
              <a:t>25/10/2024</a:t>
            </a:fld>
            <a:endParaRPr lang="en-GB"/>
          </a:p>
        </p:txBody>
      </p:sp>
      <p:sp>
        <p:nvSpPr>
          <p:cNvPr id="4" name="Slide Number Placeholder 3">
            <a:extLst>
              <a:ext uri="{FF2B5EF4-FFF2-40B4-BE49-F238E27FC236}">
                <a16:creationId xmlns:a16="http://schemas.microsoft.com/office/drawing/2014/main" id="{E057EF5C-05FF-0BB2-EC83-BEAE8AE76CB5}"/>
              </a:ext>
            </a:extLst>
          </p:cNvPr>
          <p:cNvSpPr>
            <a:spLocks noGrp="1"/>
          </p:cNvSpPr>
          <p:nvPr>
            <p:ph type="sldNum" sz="quarter" idx="12"/>
          </p:nvPr>
        </p:nvSpPr>
        <p:spPr/>
        <p:txBody>
          <a:bodyPr/>
          <a:lstStyle/>
          <a:p>
            <a:fld id="{CBA53E11-492D-48B3-9F9B-09541CA2A39A}" type="slidenum">
              <a:rPr lang="en-GB" smtClean="0"/>
              <a:t>12</a:t>
            </a:fld>
            <a:endParaRPr lang="en-GB"/>
          </a:p>
        </p:txBody>
      </p:sp>
      <p:sp>
        <p:nvSpPr>
          <p:cNvPr id="5" name="Content Placeholder 4">
            <a:extLst>
              <a:ext uri="{FF2B5EF4-FFF2-40B4-BE49-F238E27FC236}">
                <a16:creationId xmlns:a16="http://schemas.microsoft.com/office/drawing/2014/main" id="{D2F0D37D-8BEB-8D9F-DF33-0729D80115F8}"/>
              </a:ext>
            </a:extLst>
          </p:cNvPr>
          <p:cNvSpPr>
            <a:spLocks noGrp="1"/>
          </p:cNvSpPr>
          <p:nvPr>
            <p:ph idx="1"/>
          </p:nvPr>
        </p:nvSpPr>
        <p:spPr>
          <a:xfrm>
            <a:off x="326230" y="1394619"/>
            <a:ext cx="5437788" cy="4866481"/>
          </a:xfrm>
        </p:spPr>
        <p:txBody>
          <a:bodyPr/>
          <a:lstStyle/>
          <a:p>
            <a:pPr algn="just"/>
            <a:endParaRPr lang="en-US" sz="1000"/>
          </a:p>
          <a:p>
            <a:pPr marL="171450" indent="-171450" algn="just">
              <a:buFont typeface="Arial" panose="020B0604020202020204" pitchFamily="34" charset="0"/>
              <a:buChar char="•"/>
            </a:pPr>
            <a:r>
              <a:rPr lang="en-US"/>
              <a:t>Evaluating the two-point correlation function shows that galaxies in the image cluster, especially at small separations. The observed uneven distribution of galaxies may contribute to the discrepancy in the analysis, particularly when comparing to theoretical models or larger-scale surveys.</a:t>
            </a:r>
          </a:p>
          <a:p>
            <a:pPr marL="171450" indent="-171450" algn="just">
              <a:buFont typeface="Arial" panose="020B0604020202020204" pitchFamily="34" charset="0"/>
              <a:buChar char="•"/>
            </a:pPr>
            <a:endParaRPr lang="en-US"/>
          </a:p>
          <a:p>
            <a:pPr marL="171450" indent="-171450" algn="just">
              <a:buFont typeface="Arial" panose="020B0604020202020204" pitchFamily="34" charset="0"/>
              <a:buChar char="•"/>
            </a:pPr>
            <a:r>
              <a:rPr lang="en-US" altLang="zh-CN"/>
              <a:t>The analysis used an image covering only </a:t>
            </a:r>
            <a:r>
              <a:rPr lang="en-US" altLang="zh-CN" b="1"/>
              <a:t>4.8 deg²</a:t>
            </a:r>
            <a:r>
              <a:rPr lang="en-US" altLang="zh-CN"/>
              <a:t> of the sky, this limited coverage prevents capturing a statistically significant sample of galaxies to represent the </a:t>
            </a:r>
            <a:r>
              <a:rPr lang="en-US" altLang="zh-CN" b="1"/>
              <a:t>cosmic-scale distribution. </a:t>
            </a:r>
            <a:r>
              <a:rPr lang="en-US" altLang="zh-CN"/>
              <a:t>The </a:t>
            </a:r>
            <a:r>
              <a:rPr lang="en-US" altLang="zh-CN" b="1"/>
              <a:t>Cosmological Principle</a:t>
            </a:r>
            <a:r>
              <a:rPr lang="en-US" altLang="zh-CN"/>
              <a:t>—the assumption that the Universe is homogeneous and isotropic—also only applies on </a:t>
            </a:r>
            <a:r>
              <a:rPr lang="en-US" altLang="zh-CN" b="1"/>
              <a:t>cosmological scales</a:t>
            </a:r>
            <a:r>
              <a:rPr lang="en-US" altLang="zh-CN"/>
              <a:t>.</a:t>
            </a:r>
          </a:p>
          <a:p>
            <a:pPr marL="171450" indent="-171450" algn="just">
              <a:buFont typeface="Arial" panose="020B0604020202020204" pitchFamily="34" charset="0"/>
              <a:buChar char="•"/>
            </a:pPr>
            <a:endParaRPr lang="en-US"/>
          </a:p>
        </p:txBody>
      </p:sp>
      <p:sp>
        <p:nvSpPr>
          <p:cNvPr id="8" name="Subtitle 7">
            <a:extLst>
              <a:ext uri="{FF2B5EF4-FFF2-40B4-BE49-F238E27FC236}">
                <a16:creationId xmlns:a16="http://schemas.microsoft.com/office/drawing/2014/main" id="{7C65D618-E02D-CAD3-F030-F0C0DFD087CE}"/>
              </a:ext>
            </a:extLst>
          </p:cNvPr>
          <p:cNvSpPr>
            <a:spLocks noGrp="1"/>
          </p:cNvSpPr>
          <p:nvPr>
            <p:ph type="subTitle" idx="13"/>
          </p:nvPr>
        </p:nvSpPr>
        <p:spPr/>
        <p:txBody>
          <a:bodyPr/>
          <a:lstStyle/>
          <a:p>
            <a:r>
              <a:rPr lang="en-US"/>
              <a:t>Sources of discrepancy</a:t>
            </a:r>
          </a:p>
        </p:txBody>
      </p:sp>
      <p:sp>
        <p:nvSpPr>
          <p:cNvPr id="9" name="TextBox 8">
            <a:extLst>
              <a:ext uri="{FF2B5EF4-FFF2-40B4-BE49-F238E27FC236}">
                <a16:creationId xmlns:a16="http://schemas.microsoft.com/office/drawing/2014/main" id="{C396E6C3-F950-4848-D12F-A539BF4498D3}"/>
              </a:ext>
            </a:extLst>
          </p:cNvPr>
          <p:cNvSpPr txBox="1"/>
          <p:nvPr/>
        </p:nvSpPr>
        <p:spPr>
          <a:xfrm>
            <a:off x="8440615" y="1517301"/>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sp>
        <p:nvSpPr>
          <p:cNvPr id="10" name="Content Placeholder 4">
            <a:extLst>
              <a:ext uri="{FF2B5EF4-FFF2-40B4-BE49-F238E27FC236}">
                <a16:creationId xmlns:a16="http://schemas.microsoft.com/office/drawing/2014/main" id="{78AED260-FACA-78C5-7D70-5541FE385C8E}"/>
              </a:ext>
            </a:extLst>
          </p:cNvPr>
          <p:cNvSpPr txBox="1">
            <a:spLocks/>
          </p:cNvSpPr>
          <p:nvPr/>
        </p:nvSpPr>
        <p:spPr>
          <a:xfrm>
            <a:off x="6744285" y="2308055"/>
            <a:ext cx="4958884" cy="2769354"/>
          </a:xfrm>
          <a:prstGeom prst="rect">
            <a:avLst/>
          </a:prstGeom>
        </p:spPr>
        <p:txBody>
          <a:bodyPr vert="horz" lIns="0" tIns="0" rIns="0" bIns="0" rtlCol="0">
            <a:noAutofit/>
          </a:bodyPr>
          <a:lstStyle>
            <a:lvl1pPr marL="0" indent="0" algn="l" defTabSz="685800" rtl="0" eaLnBrk="1" latinLnBrk="0" hangingPunct="1">
              <a:lnSpc>
                <a:spcPct val="105000"/>
              </a:lnSpc>
              <a:spcBef>
                <a:spcPts val="0"/>
              </a:spcBef>
              <a:buFont typeface="Arial" panose="020B0604020202090204" pitchFamily="34" charset="0"/>
              <a:buNone/>
              <a:defRPr sz="1800" kern="1200">
                <a:solidFill>
                  <a:schemeClr val="tx1"/>
                </a:solidFill>
                <a:latin typeface="+mn-lt"/>
                <a:ea typeface="+mn-ea"/>
                <a:cs typeface="+mn-cs"/>
              </a:defRPr>
            </a:lvl1pPr>
            <a:lvl2pPr marL="0" indent="0" algn="l" defTabSz="685800" rtl="0" eaLnBrk="1" latinLnBrk="0" hangingPunct="1">
              <a:lnSpc>
                <a:spcPct val="105000"/>
              </a:lnSpc>
              <a:spcBef>
                <a:spcPts val="0"/>
              </a:spcBef>
              <a:buFont typeface="Arial" panose="020B0604020202090204" pitchFamily="34" charset="0"/>
              <a:buNone/>
              <a:defRPr sz="1800" b="0" kern="1200">
                <a:solidFill>
                  <a:schemeClr val="tx1"/>
                </a:solidFill>
                <a:latin typeface="+mj-lt"/>
                <a:ea typeface="+mn-ea"/>
                <a:cs typeface="+mn-cs"/>
              </a:defRPr>
            </a:lvl2pPr>
            <a:lvl3pPr marL="161925" indent="-161925" algn="l" defTabSz="685800" rtl="0" eaLnBrk="1" latinLnBrk="0" hangingPunct="1">
              <a:lnSpc>
                <a:spcPct val="105000"/>
              </a:lnSpc>
              <a:spcBef>
                <a:spcPts val="0"/>
              </a:spcBef>
              <a:buClr>
                <a:schemeClr val="accent1"/>
              </a:buClr>
              <a:buFont typeface="Arial" panose="020B0604020202090204" pitchFamily="34" charset="0"/>
              <a:buChar char="•"/>
              <a:defRPr sz="1800" kern="1200">
                <a:solidFill>
                  <a:schemeClr val="tx1"/>
                </a:solidFill>
                <a:latin typeface="+mn-lt"/>
                <a:ea typeface="+mn-ea"/>
                <a:cs typeface="+mn-cs"/>
              </a:defRPr>
            </a:lvl3pPr>
            <a:lvl4pPr marL="323850" indent="-161925" algn="l" defTabSz="685800" rtl="0" eaLnBrk="1" latinLnBrk="0" hangingPunct="1">
              <a:lnSpc>
                <a:spcPct val="105000"/>
              </a:lnSpc>
              <a:spcBef>
                <a:spcPts val="0"/>
              </a:spcBef>
              <a:buClr>
                <a:schemeClr val="accent1"/>
              </a:buClr>
              <a:buFont typeface="Arial" panose="020B0604020202090204" pitchFamily="34" charset="0"/>
              <a:buChar char="•"/>
              <a:defRPr sz="1800" kern="1200">
                <a:solidFill>
                  <a:schemeClr val="tx1"/>
                </a:solidFill>
                <a:latin typeface="+mn-lt"/>
                <a:ea typeface="+mn-ea"/>
                <a:cs typeface="+mn-cs"/>
              </a:defRPr>
            </a:lvl4pPr>
            <a:lvl5pPr marL="485775" indent="-161925" algn="l" defTabSz="685800" rtl="0" eaLnBrk="1" latinLnBrk="0" hangingPunct="1">
              <a:lnSpc>
                <a:spcPct val="105000"/>
              </a:lnSpc>
              <a:spcBef>
                <a:spcPts val="0"/>
              </a:spcBef>
              <a:buClr>
                <a:schemeClr val="accent1"/>
              </a:buClr>
              <a:buFont typeface="Arial" panose="020B060402020209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9pPr>
          </a:lstStyle>
          <a:p>
            <a:endParaRPr lang="en-US" altLang="zh-CN"/>
          </a:p>
          <a:p>
            <a:pPr marL="285750" indent="-285750">
              <a:buFont typeface="Arial" panose="020B0604020202020204" pitchFamily="34" charset="0"/>
              <a:buChar char="•"/>
            </a:pPr>
            <a:r>
              <a:rPr lang="en-US" altLang="zh-CN"/>
              <a:t>Systematic errors in detection could also contribute to discrepancies in the analysis. Given that the general trend of our data aligns with the referenced paper, and the linear region is both long and stable, it suggests the presence of systematic errors in the measurement of galaxies.</a:t>
            </a:r>
          </a:p>
        </p:txBody>
      </p:sp>
    </p:spTree>
    <p:extLst>
      <p:ext uri="{BB962C8B-B14F-4D97-AF65-F5344CB8AC3E}">
        <p14:creationId xmlns:p14="http://schemas.microsoft.com/office/powerpoint/2010/main" val="4157708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7D38-BB62-C498-E81C-30FBB125919C}"/>
              </a:ext>
            </a:extLst>
          </p:cNvPr>
          <p:cNvSpPr>
            <a:spLocks noGrp="1"/>
          </p:cNvSpPr>
          <p:nvPr>
            <p:ph type="title"/>
          </p:nvPr>
        </p:nvSpPr>
        <p:spPr/>
        <p:txBody>
          <a:bodyPr/>
          <a:lstStyle/>
          <a:p>
            <a:r>
              <a:rPr lang="en-US"/>
              <a:t>Conclusion</a:t>
            </a:r>
          </a:p>
        </p:txBody>
      </p:sp>
      <p:sp>
        <p:nvSpPr>
          <p:cNvPr id="3" name="Date Placeholder 2">
            <a:extLst>
              <a:ext uri="{FF2B5EF4-FFF2-40B4-BE49-F238E27FC236}">
                <a16:creationId xmlns:a16="http://schemas.microsoft.com/office/drawing/2014/main" id="{A1F2B2F9-885F-1FD9-B9E5-2B36146E67BF}"/>
              </a:ext>
            </a:extLst>
          </p:cNvPr>
          <p:cNvSpPr>
            <a:spLocks noGrp="1"/>
          </p:cNvSpPr>
          <p:nvPr>
            <p:ph type="dt" sz="half" idx="10"/>
          </p:nvPr>
        </p:nvSpPr>
        <p:spPr/>
        <p:txBody>
          <a:bodyPr/>
          <a:lstStyle/>
          <a:p>
            <a:fld id="{C4785A86-AD70-D740-AC15-EBE7EDC5D969}" type="datetime1">
              <a:rPr lang="en-GB" smtClean="0"/>
              <a:t>25/10/2024</a:t>
            </a:fld>
            <a:endParaRPr lang="en-GB"/>
          </a:p>
        </p:txBody>
      </p:sp>
      <p:sp>
        <p:nvSpPr>
          <p:cNvPr id="4" name="Slide Number Placeholder 3">
            <a:extLst>
              <a:ext uri="{FF2B5EF4-FFF2-40B4-BE49-F238E27FC236}">
                <a16:creationId xmlns:a16="http://schemas.microsoft.com/office/drawing/2014/main" id="{E057EF5C-05FF-0BB2-EC83-BEAE8AE76CB5}"/>
              </a:ext>
            </a:extLst>
          </p:cNvPr>
          <p:cNvSpPr>
            <a:spLocks noGrp="1"/>
          </p:cNvSpPr>
          <p:nvPr>
            <p:ph type="sldNum" sz="quarter" idx="12"/>
          </p:nvPr>
        </p:nvSpPr>
        <p:spPr/>
        <p:txBody>
          <a:bodyPr/>
          <a:lstStyle/>
          <a:p>
            <a:fld id="{CBA53E11-492D-48B3-9F9B-09541CA2A39A}" type="slidenum">
              <a:rPr lang="en-GB" smtClean="0"/>
              <a:t>13</a:t>
            </a:fld>
            <a:endParaRPr lang="en-GB"/>
          </a:p>
        </p:txBody>
      </p:sp>
      <p:sp>
        <p:nvSpPr>
          <p:cNvPr id="5" name="Content Placeholder 4">
            <a:extLst>
              <a:ext uri="{FF2B5EF4-FFF2-40B4-BE49-F238E27FC236}">
                <a16:creationId xmlns:a16="http://schemas.microsoft.com/office/drawing/2014/main" id="{D2F0D37D-8BEB-8D9F-DF33-0729D80115F8}"/>
              </a:ext>
            </a:extLst>
          </p:cNvPr>
          <p:cNvSpPr>
            <a:spLocks noGrp="1"/>
          </p:cNvSpPr>
          <p:nvPr>
            <p:ph idx="1"/>
          </p:nvPr>
        </p:nvSpPr>
        <p:spPr>
          <a:xfrm>
            <a:off x="274472" y="1153079"/>
            <a:ext cx="5056653" cy="4866481"/>
          </a:xfrm>
        </p:spPr>
        <p:txBody>
          <a:bodyPr/>
          <a:lstStyle/>
          <a:p>
            <a:pPr marL="285750" indent="-285750">
              <a:buFont typeface="Arial" panose="020B0604020202020204" pitchFamily="34" charset="0"/>
              <a:buChar char="•"/>
            </a:pPr>
            <a:r>
              <a:rPr lang="en-US"/>
              <a:t>Threshold Sensitivity: The detection threshold is set to 4 times the median absolute deviation (MAD) of the region. If the threshold is too high, faint sources might not be detected, leading to an underestimation of the total number of galaxies, which reduces the overall count in fainter magnitude bins.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Background Estimation Challenges: The use of Background2D with a (50, 50) bin size and a median background estimator can be insensitive to small fluctuations. For extended galaxies or regions with faint sources, this can result in over-subtraction or under-subtraction of the background, thereby affecting the flux calculation of faint galaxies.</a:t>
            </a:r>
          </a:p>
        </p:txBody>
      </p:sp>
      <p:sp>
        <p:nvSpPr>
          <p:cNvPr id="8" name="Subtitle 7">
            <a:extLst>
              <a:ext uri="{FF2B5EF4-FFF2-40B4-BE49-F238E27FC236}">
                <a16:creationId xmlns:a16="http://schemas.microsoft.com/office/drawing/2014/main" id="{7C65D618-E02D-CAD3-F030-F0C0DFD087CE}"/>
              </a:ext>
            </a:extLst>
          </p:cNvPr>
          <p:cNvSpPr>
            <a:spLocks noGrp="1"/>
          </p:cNvSpPr>
          <p:nvPr>
            <p:ph type="subTitle" idx="13"/>
          </p:nvPr>
        </p:nvSpPr>
        <p:spPr/>
        <p:txBody>
          <a:bodyPr/>
          <a:lstStyle/>
          <a:p>
            <a:r>
              <a:rPr lang="en-US"/>
              <a:t>Evaluation on method</a:t>
            </a:r>
          </a:p>
        </p:txBody>
      </p:sp>
      <p:sp>
        <p:nvSpPr>
          <p:cNvPr id="9" name="TextBox 8">
            <a:extLst>
              <a:ext uri="{FF2B5EF4-FFF2-40B4-BE49-F238E27FC236}">
                <a16:creationId xmlns:a16="http://schemas.microsoft.com/office/drawing/2014/main" id="{C396E6C3-F950-4848-D12F-A539BF4498D3}"/>
              </a:ext>
            </a:extLst>
          </p:cNvPr>
          <p:cNvSpPr txBox="1"/>
          <p:nvPr/>
        </p:nvSpPr>
        <p:spPr>
          <a:xfrm>
            <a:off x="8440615" y="1517301"/>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sp>
        <p:nvSpPr>
          <p:cNvPr id="10" name="Content Placeholder 4">
            <a:extLst>
              <a:ext uri="{FF2B5EF4-FFF2-40B4-BE49-F238E27FC236}">
                <a16:creationId xmlns:a16="http://schemas.microsoft.com/office/drawing/2014/main" id="{78AED260-FACA-78C5-7D70-5541FE385C8E}"/>
              </a:ext>
            </a:extLst>
          </p:cNvPr>
          <p:cNvSpPr txBox="1">
            <a:spLocks/>
          </p:cNvSpPr>
          <p:nvPr/>
        </p:nvSpPr>
        <p:spPr>
          <a:xfrm>
            <a:off x="5936755" y="897773"/>
            <a:ext cx="5367201" cy="4866481"/>
          </a:xfrm>
          <a:prstGeom prst="rect">
            <a:avLst/>
          </a:prstGeom>
        </p:spPr>
        <p:txBody>
          <a:bodyPr vert="horz" lIns="0" tIns="0" rIns="0" bIns="0" rtlCol="0">
            <a:noAutofit/>
          </a:bodyPr>
          <a:lstStyle>
            <a:lvl1pPr marL="0" indent="0" algn="l" defTabSz="685800" rtl="0" eaLnBrk="1" latinLnBrk="0" hangingPunct="1">
              <a:lnSpc>
                <a:spcPct val="105000"/>
              </a:lnSpc>
              <a:spcBef>
                <a:spcPts val="0"/>
              </a:spcBef>
              <a:buFont typeface="Arial" panose="020B0604020202090204" pitchFamily="34" charset="0"/>
              <a:buNone/>
              <a:defRPr sz="1800" kern="1200">
                <a:solidFill>
                  <a:schemeClr val="tx1"/>
                </a:solidFill>
                <a:latin typeface="+mn-lt"/>
                <a:ea typeface="+mn-ea"/>
                <a:cs typeface="+mn-cs"/>
              </a:defRPr>
            </a:lvl1pPr>
            <a:lvl2pPr marL="0" indent="0" algn="l" defTabSz="685800" rtl="0" eaLnBrk="1" latinLnBrk="0" hangingPunct="1">
              <a:lnSpc>
                <a:spcPct val="105000"/>
              </a:lnSpc>
              <a:spcBef>
                <a:spcPts val="0"/>
              </a:spcBef>
              <a:buFont typeface="Arial" panose="020B0604020202090204" pitchFamily="34" charset="0"/>
              <a:buNone/>
              <a:defRPr sz="1800" b="0" kern="1200">
                <a:solidFill>
                  <a:schemeClr val="tx1"/>
                </a:solidFill>
                <a:latin typeface="+mj-lt"/>
                <a:ea typeface="+mn-ea"/>
                <a:cs typeface="+mn-cs"/>
              </a:defRPr>
            </a:lvl2pPr>
            <a:lvl3pPr marL="161925" indent="-161925" algn="l" defTabSz="685800" rtl="0" eaLnBrk="1" latinLnBrk="0" hangingPunct="1">
              <a:lnSpc>
                <a:spcPct val="105000"/>
              </a:lnSpc>
              <a:spcBef>
                <a:spcPts val="0"/>
              </a:spcBef>
              <a:buClr>
                <a:schemeClr val="accent1"/>
              </a:buClr>
              <a:buFont typeface="Arial" panose="020B0604020202090204" pitchFamily="34" charset="0"/>
              <a:buChar char="•"/>
              <a:defRPr sz="1800" kern="1200">
                <a:solidFill>
                  <a:schemeClr val="tx1"/>
                </a:solidFill>
                <a:latin typeface="+mn-lt"/>
                <a:ea typeface="+mn-ea"/>
                <a:cs typeface="+mn-cs"/>
              </a:defRPr>
            </a:lvl3pPr>
            <a:lvl4pPr marL="323850" indent="-161925" algn="l" defTabSz="685800" rtl="0" eaLnBrk="1" latinLnBrk="0" hangingPunct="1">
              <a:lnSpc>
                <a:spcPct val="105000"/>
              </a:lnSpc>
              <a:spcBef>
                <a:spcPts val="0"/>
              </a:spcBef>
              <a:buClr>
                <a:schemeClr val="accent1"/>
              </a:buClr>
              <a:buFont typeface="Arial" panose="020B0604020202090204" pitchFamily="34" charset="0"/>
              <a:buChar char="•"/>
              <a:defRPr sz="1800" kern="1200">
                <a:solidFill>
                  <a:schemeClr val="tx1"/>
                </a:solidFill>
                <a:latin typeface="+mn-lt"/>
                <a:ea typeface="+mn-ea"/>
                <a:cs typeface="+mn-cs"/>
              </a:defRPr>
            </a:lvl4pPr>
            <a:lvl5pPr marL="485775" indent="-161925" algn="l" defTabSz="685800" rtl="0" eaLnBrk="1" latinLnBrk="0" hangingPunct="1">
              <a:lnSpc>
                <a:spcPct val="105000"/>
              </a:lnSpc>
              <a:spcBef>
                <a:spcPts val="0"/>
              </a:spcBef>
              <a:buClr>
                <a:schemeClr val="accent1"/>
              </a:buClr>
              <a:buFont typeface="Arial" panose="020B060402020209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a:t>May filtered out some valid data points when dealing with noisy points by the edge.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Zero Point Uncertainty: The zero point (ZPinst) from the FITS header has an uncertainty of 0.02, which, although small, can contribute to inaccuracies in magnitude calculation. Even small variations in the zero point can affect the faint end, where galaxies are more difficult to detect.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Automatically generated npix and total flux from Gaussian fitting were used without verifying their applicability to all galaxy shapes. This approach might not be suitable for irregular or extended galaxies, potentially leading to inaccuracies. Careful inspection is needed to ensure that the Gaussian fit and resulting parameters are appropriate for galaxies with varying morphologies.</a:t>
            </a:r>
          </a:p>
        </p:txBody>
      </p:sp>
    </p:spTree>
    <p:extLst>
      <p:ext uri="{BB962C8B-B14F-4D97-AF65-F5344CB8AC3E}">
        <p14:creationId xmlns:p14="http://schemas.microsoft.com/office/powerpoint/2010/main" val="30107133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0271" y="3338719"/>
            <a:ext cx="9144000" cy="1828406"/>
          </a:xfrm>
        </p:spPr>
        <p:txBody>
          <a:bodyPr/>
          <a:lstStyle/>
          <a:p>
            <a:r>
              <a:rPr lang="en-US"/>
              <a:t>Thank you</a:t>
            </a:r>
          </a:p>
        </p:txBody>
      </p:sp>
      <p:sp>
        <p:nvSpPr>
          <p:cNvPr id="3" name="Text Placeholder 2"/>
          <p:cNvSpPr>
            <a:spLocks noGrp="1"/>
          </p:cNvSpPr>
          <p:nvPr>
            <p:ph type="body" sz="quarter" idx="10"/>
          </p:nvPr>
        </p:nvSpPr>
        <p:spPr>
          <a:xfrm>
            <a:off x="330271" y="5720602"/>
            <a:ext cx="9302630" cy="904485"/>
          </a:xfrm>
        </p:spPr>
        <p:txBody>
          <a:bodyPr/>
          <a:lstStyle/>
          <a:p>
            <a:r>
              <a:rPr lang="en-US"/>
              <a:t>Local Universe Galaxy Survey: Magnitude and Density Profile </a:t>
            </a:r>
          </a:p>
          <a:p>
            <a:r>
              <a:rPr lang="en-US"/>
              <a:t>25/10/2024</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Abstract</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84121" y="1296330"/>
                <a:ext cx="8240400" cy="4431087"/>
              </a:xfrm>
            </p:spPr>
            <p:txBody>
              <a:bodyPr/>
              <a:lstStyle/>
              <a:p>
                <a:r>
                  <a:rPr lang="en-GB" b="1"/>
                  <a:t>Aim 1: Producing a catalogue of galaxies and analysing counts vs magnitude plot. Check if our plot matches the theoretical no-evolution model.  </a:t>
                </a:r>
              </a:p>
              <a:p>
                <a:endParaRPr lang="en-US" sz="800">
                  <a:latin typeface="Cambria Math" panose="02040503050406030204" pitchFamily="18" charset="0"/>
                </a:endParaRPr>
              </a:p>
              <a:p>
                <a:r>
                  <a:rPr lang="en-US" sz="1800"/>
                  <a:t>The expression of the fitted line is</a:t>
                </a:r>
                <a14:m>
                  <m:oMath xmlns:m="http://schemas.openxmlformats.org/officeDocument/2006/math">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log</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𝑁</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𝑚</m:t>
                    </m:r>
                    <m:r>
                      <a:rPr lang="en-US" sz="1800" b="0" i="1" smtClean="0">
                        <a:solidFill>
                          <a:schemeClr val="tx1"/>
                        </a:solidFill>
                        <a:latin typeface="Cambria Math" panose="02040503050406030204" pitchFamily="18" charset="0"/>
                      </a:rPr>
                      <m:t>))=(0.396±0.002)</m:t>
                    </m:r>
                    <m:r>
                      <a:rPr lang="en-US" sz="1800" b="0" i="1" smtClean="0">
                        <a:solidFill>
                          <a:schemeClr val="tx1"/>
                        </a:solidFill>
                        <a:latin typeface="Cambria Math" panose="02040503050406030204" pitchFamily="18" charset="0"/>
                      </a:rPr>
                      <m:t>𝑚</m:t>
                    </m:r>
                    <m:r>
                      <a:rPr lang="en-US" sz="1800" b="0" i="1" smtClean="0">
                        <a:solidFill>
                          <a:schemeClr val="tx1"/>
                        </a:solidFill>
                        <a:latin typeface="Cambria Math" panose="02040503050406030204" pitchFamily="18" charset="0"/>
                      </a:rPr>
                      <m:t>−3.087</m:t>
                    </m:r>
                  </m:oMath>
                </a14:m>
                <a:r>
                  <a:rPr lang="en-US" sz="1800"/>
                  <a:t>. The gradient deviates from the expected value of </a:t>
                </a:r>
                <a14:m>
                  <m:oMath xmlns:m="http://schemas.openxmlformats.org/officeDocument/2006/math">
                    <m:r>
                      <a:rPr lang="en-US" sz="1800" i="1" dirty="0" smtClean="0">
                        <a:latin typeface="Cambria Math" panose="02040503050406030204" pitchFamily="18" charset="0"/>
                      </a:rPr>
                      <m:t>0.6</m:t>
                    </m:r>
                  </m:oMath>
                </a14:m>
                <a:r>
                  <a:rPr lang="en-US" sz="1800"/>
                  <a:t>.</a:t>
                </a:r>
              </a:p>
              <a:p>
                <a:endParaRPr lang="en-US">
                  <a:latin typeface="Cambria Math" panose="02040503050406030204" pitchFamily="18" charset="0"/>
                </a:endParaRPr>
              </a:p>
              <a:p>
                <a:endParaRPr lang="en-US">
                  <a:latin typeface="Cambria Math" panose="02040503050406030204" pitchFamily="18" charset="0"/>
                </a:endParaRPr>
              </a:p>
              <a:p>
                <a:r>
                  <a:rPr lang="en-US" b="1"/>
                  <a:t>Aim 2: Investigating on possible explanations for discrepancy of the experimental values </a:t>
                </a:r>
                <a:r>
                  <a:rPr lang="en-US" altLang="zh-CN" b="1"/>
                  <a:t>by creating a galaxy distribution profile to test whether it aligns with the no-evolution model assumption.</a:t>
                </a:r>
              </a:p>
              <a:p>
                <a:endParaRPr lang="en-US" b="1"/>
              </a:p>
              <a:p>
                <a:r>
                  <a:rPr lang="en-US" sz="1800"/>
                  <a:t>Fitted correlated length = 5.95 </a:t>
                </a:r>
                <a:r>
                  <a:rPr lang="en-US" altLang="zh-CN" sz="1800"/>
                  <a:t>± 3.23 pixels (1.54 ± 1.05 arcseconds), indicating galaxy clustering in sample predominantly occurs on small spatial scales. This may cause an uneven distribution of galaxies and thus result in the discrepancy.</a:t>
                </a:r>
                <a:endParaRPr lang="en-GB" sz="1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84121" y="1296330"/>
                <a:ext cx="8240400" cy="4431087"/>
              </a:xfrm>
              <a:blipFill>
                <a:blip r:embed="rId2"/>
                <a:stretch>
                  <a:fillRect l="-1923" t="-1926" r="-1183"/>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45073259-FA5C-9D41-BB41-EBC3E5D10550}" type="datetime1">
              <a:rPr lang="en-GB" smtClean="0"/>
              <a:t>25/10/2024</a:t>
            </a:fld>
            <a:endParaRPr lang="en-GB"/>
          </a:p>
        </p:txBody>
      </p:sp>
      <p:sp>
        <p:nvSpPr>
          <p:cNvPr id="7" name="Slide Number Placeholder 6"/>
          <p:cNvSpPr>
            <a:spLocks noGrp="1"/>
          </p:cNvSpPr>
          <p:nvPr>
            <p:ph type="sldNum" sz="quarter" idx="12"/>
          </p:nvPr>
        </p:nvSpPr>
        <p:spPr/>
        <p:txBody>
          <a:bodyPr/>
          <a:lstStyle/>
          <a:p>
            <a:fld id="{CBA53E11-492D-48B3-9F9B-09541CA2A39A}" type="slidenum">
              <a:rPr lang="en-GB" smtClean="0"/>
              <a:t>2</a:t>
            </a:fld>
            <a:endParaRPr lang="en-GB"/>
          </a:p>
        </p:txBody>
      </p:sp>
      <p:sp>
        <p:nvSpPr>
          <p:cNvPr id="4" name="Subtitle 3"/>
          <p:cNvSpPr>
            <a:spLocks noGrp="1"/>
          </p:cNvSpPr>
          <p:nvPr>
            <p:ph type="subTitle" idx="13"/>
          </p:nvPr>
        </p:nvSpPr>
        <p:spPr/>
        <p:txBody>
          <a:bodyPr/>
          <a:lstStyle/>
          <a:p>
            <a:r>
              <a:rPr lang="en-US"/>
              <a:t>Aims and key results</a:t>
            </a:r>
          </a:p>
        </p:txBody>
      </p:sp>
      <p:pic>
        <p:nvPicPr>
          <p:cNvPr id="6" name="Picture 5" descr="A white light in the sky&#10;&#10;Description automatically generated">
            <a:extLst>
              <a:ext uri="{FF2B5EF4-FFF2-40B4-BE49-F238E27FC236}">
                <a16:creationId xmlns:a16="http://schemas.microsoft.com/office/drawing/2014/main" id="{7E20208E-D797-B8E6-8EA7-8A2426F8F145}"/>
              </a:ext>
            </a:extLst>
          </p:cNvPr>
          <p:cNvPicPr>
            <a:picLocks noChangeAspect="1"/>
          </p:cNvPicPr>
          <p:nvPr/>
        </p:nvPicPr>
        <p:blipFill>
          <a:blip r:embed="rId3"/>
          <a:srcRect t="1571" r="-202"/>
          <a:stretch/>
        </p:blipFill>
        <p:spPr>
          <a:xfrm>
            <a:off x="469466" y="1201946"/>
            <a:ext cx="2828581" cy="5000451"/>
          </a:xfrm>
          <a:prstGeom prst="rect">
            <a:avLst/>
          </a:prstGeom>
        </p:spPr>
      </p:pic>
      <p:sp>
        <p:nvSpPr>
          <p:cNvPr id="8" name="TextBox 7">
            <a:extLst>
              <a:ext uri="{FF2B5EF4-FFF2-40B4-BE49-F238E27FC236}">
                <a16:creationId xmlns:a16="http://schemas.microsoft.com/office/drawing/2014/main" id="{51BCE6DF-1349-FABF-EDB2-39F9BC653CB1}"/>
              </a:ext>
            </a:extLst>
          </p:cNvPr>
          <p:cNvSpPr txBox="1"/>
          <p:nvPr/>
        </p:nvSpPr>
        <p:spPr>
          <a:xfrm>
            <a:off x="6752492" y="1708220"/>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Theory</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224953" y="1290930"/>
                <a:ext cx="5367635" cy="5315070"/>
              </a:xfrm>
            </p:spPr>
            <p:txBody>
              <a:bodyPr vert="horz" lIns="0" tIns="0" rIns="0" bIns="0" rtlCol="0">
                <a:noAutofit/>
              </a:bodyPr>
              <a:lstStyle/>
              <a:p>
                <a:endParaRPr lang="en-GB" sz="1800" kern="0">
                  <a:solidFill>
                    <a:srgbClr val="000000"/>
                  </a:solidFill>
                  <a:latin typeface="ArialMT"/>
                </a:endParaRPr>
              </a:p>
              <a:p>
                <a:r>
                  <a:rPr lang="en-GB" sz="1800">
                    <a:solidFill>
                      <a:srgbClr val="000000"/>
                    </a:solidFill>
                    <a:latin typeface="NimbusRomNo9L-Regu"/>
                  </a:rPr>
                  <a:t>Star brightness is measured in terms of apparent magnitude of two objects:</a:t>
                </a:r>
                <a:endParaRPr lang="en-US" sz="1800">
                  <a:solidFill>
                    <a:srgbClr val="000000"/>
                  </a:solidFill>
                  <a:latin typeface="NimbusRomNo9L-Regu"/>
                </a:endParaRPr>
              </a:p>
              <a:p>
                <a:pPr algn="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𝑚</m:t>
                        </m:r>
                      </m:e>
                      <m:sub>
                        <m:r>
                          <a:rPr lang="en-US" sz="1800" b="0" i="1" smtClean="0">
                            <a:solidFill>
                              <a:srgbClr val="000000"/>
                            </a:solidFill>
                            <a:latin typeface="Cambria Math" panose="02040503050406030204" pitchFamily="18" charset="0"/>
                          </a:rPr>
                          <m:t>1</m:t>
                        </m:r>
                      </m:sub>
                    </m:sSub>
                    <m:r>
                      <a:rPr lang="en-US" sz="1800" b="0" i="1" smtClean="0">
                        <a:solidFill>
                          <a:srgbClr val="000000"/>
                        </a:solidFill>
                        <a:latin typeface="Cambria Math" panose="02040503050406030204" pitchFamily="18" charset="0"/>
                      </a:rPr>
                      <m:t>−</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𝑚</m:t>
                        </m:r>
                      </m:e>
                      <m:sub>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=−2.5</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𝑙𝑜𝑔</m:t>
                        </m:r>
                      </m:e>
                      <m:sub>
                        <m:r>
                          <a:rPr lang="en-US" sz="1800" b="0" i="1" smtClean="0">
                            <a:solidFill>
                              <a:srgbClr val="000000"/>
                            </a:solidFill>
                            <a:latin typeface="Cambria Math" panose="02040503050406030204" pitchFamily="18" charset="0"/>
                          </a:rPr>
                          <m:t>10</m:t>
                        </m:r>
                      </m:sub>
                    </m:sSub>
                    <m:r>
                      <a:rPr lang="en-US" sz="1800" b="0" i="1" smtClean="0">
                        <a:solidFill>
                          <a:srgbClr val="000000"/>
                        </a:solidFill>
                        <a:latin typeface="Cambria Math" panose="02040503050406030204" pitchFamily="18" charset="0"/>
                      </a:rPr>
                      <m:t>(</m:t>
                    </m:r>
                    <m:f>
                      <m:fPr>
                        <m:ctrlPr>
                          <a:rPr lang="en-US" sz="1800" b="0" i="1" smtClean="0">
                            <a:solidFill>
                              <a:srgbClr val="000000"/>
                            </a:solidFill>
                            <a:latin typeface="Cambria Math" panose="02040503050406030204" pitchFamily="18" charset="0"/>
                          </a:rPr>
                        </m:ctrlPr>
                      </m:fPr>
                      <m:num>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𝑓</m:t>
                            </m:r>
                          </m:e>
                          <m:sub>
                            <m:r>
                              <a:rPr lang="en-US" sz="1800" b="0" i="1" smtClean="0">
                                <a:solidFill>
                                  <a:srgbClr val="000000"/>
                                </a:solidFill>
                                <a:latin typeface="Cambria Math" panose="02040503050406030204" pitchFamily="18" charset="0"/>
                              </a:rPr>
                              <m:t>1</m:t>
                            </m:r>
                          </m:sub>
                        </m:sSub>
                      </m:num>
                      <m:den>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𝑓</m:t>
                            </m:r>
                          </m:e>
                          <m:sub>
                            <m:r>
                              <a:rPr lang="en-US" sz="1800" b="0" i="1" smtClean="0">
                                <a:solidFill>
                                  <a:srgbClr val="000000"/>
                                </a:solidFill>
                                <a:latin typeface="Cambria Math" panose="02040503050406030204" pitchFamily="18" charset="0"/>
                              </a:rPr>
                              <m:t>2</m:t>
                            </m:r>
                          </m:sub>
                        </m:sSub>
                      </m:den>
                    </m:f>
                    <m:r>
                      <a:rPr lang="en-US" sz="1800" b="0" i="1" smtClean="0">
                        <a:solidFill>
                          <a:srgbClr val="000000"/>
                        </a:solidFill>
                        <a:latin typeface="Cambria Math" panose="02040503050406030204" pitchFamily="18" charset="0"/>
                      </a:rPr>
                      <m:t>)</m:t>
                    </m:r>
                  </m:oMath>
                </a14:m>
                <a:r>
                  <a:rPr lang="en-GB" sz="1800">
                    <a:solidFill>
                      <a:srgbClr val="000000"/>
                    </a:solidFill>
                    <a:latin typeface="NimbusRomNo9L-Regu"/>
                  </a:rPr>
                  <a:t>                        </a:t>
                </a:r>
                <a:r>
                  <a:rPr lang="en-GB" sz="1800">
                    <a:solidFill>
                      <a:srgbClr val="000000"/>
                    </a:solidFill>
                    <a:latin typeface="Cambria Math" panose="02040503050406030204" pitchFamily="18" charset="0"/>
                  </a:rPr>
                  <a:t>(1)</a:t>
                </a:r>
              </a:p>
              <a:p>
                <a:pPr algn="ctr"/>
                <a:endParaRPr lang="en-GB" sz="1000">
                  <a:solidFill>
                    <a:srgbClr val="000000"/>
                  </a:solidFill>
                  <a:latin typeface="Cambria Math" panose="02040503050406030204" pitchFamily="18" charset="0"/>
                </a:endParaRPr>
              </a:p>
              <a:p>
                <a:r>
                  <a:rPr lang="en-GB" sz="1800">
                    <a:solidFill>
                      <a:srgbClr val="000000"/>
                    </a:solidFill>
                    <a:latin typeface="NimbusRomNo9L-Regu"/>
                  </a:rPr>
                  <a:t>Defining the magnitude of the AO star Vega to be zero:</a:t>
                </a:r>
              </a:p>
              <a:p>
                <a:pPr algn="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𝑚</m:t>
                        </m:r>
                      </m:e>
                      <m:sub>
                        <m:r>
                          <a:rPr lang="en-US" sz="1800" b="0" i="1" smtClean="0">
                            <a:solidFill>
                              <a:srgbClr val="000000"/>
                            </a:solidFill>
                            <a:latin typeface="Cambria Math" panose="02040503050406030204" pitchFamily="18" charset="0"/>
                          </a:rPr>
                          <m:t>1</m:t>
                        </m:r>
                      </m:sub>
                    </m:sSub>
                    <m:r>
                      <a:rPr lang="en-US" sz="1800" b="0" i="1" smtClean="0">
                        <a:solidFill>
                          <a:srgbClr val="000000"/>
                        </a:solidFill>
                        <a:latin typeface="Cambria Math" panose="02040503050406030204" pitchFamily="18" charset="0"/>
                      </a:rPr>
                      <m:t>=−2.5</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𝑙𝑜𝑔</m:t>
                        </m:r>
                      </m:e>
                      <m:sub>
                        <m:r>
                          <a:rPr lang="en-US" sz="1800" b="0" i="1" smtClean="0">
                            <a:solidFill>
                              <a:srgbClr val="000000"/>
                            </a:solidFill>
                            <a:latin typeface="Cambria Math" panose="02040503050406030204" pitchFamily="18" charset="0"/>
                          </a:rPr>
                          <m:t>10</m:t>
                        </m:r>
                      </m:sub>
                    </m:sSub>
                    <m:r>
                      <a:rPr lang="en-US" sz="1800" b="0" i="1" smtClean="0">
                        <a:solidFill>
                          <a:srgbClr val="000000"/>
                        </a:solidFill>
                        <a:latin typeface="Cambria Math" panose="02040503050406030204" pitchFamily="18" charset="0"/>
                      </a:rPr>
                      <m:t>(</m:t>
                    </m:r>
                    <m:f>
                      <m:fPr>
                        <m:ctrlPr>
                          <a:rPr lang="en-US" sz="1800" b="0" i="1" smtClean="0">
                            <a:solidFill>
                              <a:srgbClr val="000000"/>
                            </a:solidFill>
                            <a:latin typeface="Cambria Math" panose="02040503050406030204" pitchFamily="18" charset="0"/>
                          </a:rPr>
                        </m:ctrlPr>
                      </m:fPr>
                      <m:num>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𝑓</m:t>
                            </m:r>
                          </m:e>
                          <m:sub>
                            <m:r>
                              <a:rPr lang="en-US" sz="1800" b="0" i="1" smtClean="0">
                                <a:solidFill>
                                  <a:srgbClr val="000000"/>
                                </a:solidFill>
                                <a:latin typeface="Cambria Math" panose="02040503050406030204" pitchFamily="18" charset="0"/>
                              </a:rPr>
                              <m:t>1</m:t>
                            </m:r>
                          </m:sub>
                        </m:sSub>
                      </m:num>
                      <m:den>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𝑓</m:t>
                            </m:r>
                          </m:e>
                          <m:sub>
                            <m:r>
                              <a:rPr lang="en-US" sz="1800" b="0" i="1" smtClean="0">
                                <a:solidFill>
                                  <a:srgbClr val="000000"/>
                                </a:solidFill>
                                <a:latin typeface="Cambria Math" panose="02040503050406030204" pitchFamily="18" charset="0"/>
                              </a:rPr>
                              <m:t>𝑉𝐸𝐺𝐴</m:t>
                            </m:r>
                          </m:sub>
                        </m:sSub>
                      </m:den>
                    </m:f>
                    <m:r>
                      <a:rPr lang="en-US" sz="1800" b="0" i="1" smtClean="0">
                        <a:solidFill>
                          <a:srgbClr val="000000"/>
                        </a:solidFill>
                        <a:latin typeface="Cambria Math" panose="02040503050406030204" pitchFamily="18" charset="0"/>
                      </a:rPr>
                      <m:t>)</m:t>
                    </m:r>
                  </m:oMath>
                </a14:m>
                <a:r>
                  <a:rPr lang="en-US" sz="1800" i="1">
                    <a:solidFill>
                      <a:srgbClr val="000000"/>
                    </a:solidFill>
                    <a:latin typeface="Cambria Math" panose="02040503050406030204" pitchFamily="18" charset="0"/>
                  </a:rPr>
                  <a:t>                            </a:t>
                </a:r>
                <a:r>
                  <a:rPr lang="en-US" sz="1800">
                    <a:solidFill>
                      <a:srgbClr val="000000"/>
                    </a:solidFill>
                    <a:latin typeface="Cambria Math" panose="02040503050406030204" pitchFamily="18" charset="0"/>
                  </a:rPr>
                  <a:t>(2)</a:t>
                </a:r>
              </a:p>
              <a:p>
                <a:endParaRPr lang="en-US" sz="1800" b="0" i="1">
                  <a:solidFill>
                    <a:srgbClr val="000000"/>
                  </a:solidFill>
                  <a:latin typeface="Cambria Math" panose="02040503050406030204" pitchFamily="18" charset="0"/>
                </a:endParaRPr>
              </a:p>
              <a:p>
                <a:pPr algn="r"/>
                <a:r>
                  <a:rPr lang="en-US" sz="1800" b="0">
                    <a:solidFill>
                      <a:srgbClr val="000000"/>
                    </a:solidFill>
                  </a:rPr>
                  <a:t>=&gt; </a:t>
                </a:r>
                <a14:m>
                  <m:oMath xmlns:m="http://schemas.openxmlformats.org/officeDocument/2006/math">
                    <m:r>
                      <a:rPr lang="en-US" sz="1800" b="0" i="0"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𝑚</m:t>
                    </m:r>
                    <m:r>
                      <a:rPr lang="en-US" sz="1800" b="0" i="1" smtClean="0">
                        <a:solidFill>
                          <a:srgbClr val="000000"/>
                        </a:solidFill>
                        <a:latin typeface="Cambria Math" panose="02040503050406030204" pitchFamily="18" charset="0"/>
                      </a:rPr>
                      <m:t>=−2.5</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𝑙𝑜𝑔</m:t>
                        </m:r>
                      </m:e>
                      <m:sub>
                        <m:r>
                          <a:rPr lang="en-US" sz="1800" b="0" i="1" smtClean="0">
                            <a:solidFill>
                              <a:srgbClr val="000000"/>
                            </a:solidFill>
                            <a:latin typeface="Cambria Math" panose="02040503050406030204" pitchFamily="18" charset="0"/>
                          </a:rPr>
                          <m:t>10</m:t>
                        </m:r>
                      </m:sub>
                    </m:sSub>
                    <m:d>
                      <m:dPr>
                        <m:ctrlPr>
                          <a:rPr lang="en-US" sz="1800" b="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𝑓</m:t>
                        </m:r>
                      </m:e>
                    </m:d>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𝑐</m:t>
                    </m:r>
                  </m:oMath>
                </a14:m>
                <a:r>
                  <a:rPr lang="en-US" sz="1800" b="0">
                    <a:solidFill>
                      <a:srgbClr val="000000"/>
                    </a:solidFill>
                    <a:latin typeface="NimbusRomNo9L-Regu"/>
                  </a:rPr>
                  <a:t>                         </a:t>
                </a:r>
                <a:r>
                  <a:rPr lang="en-US" sz="1800">
                    <a:solidFill>
                      <a:srgbClr val="000000"/>
                    </a:solidFill>
                    <a:latin typeface="Cambria Math" panose="02040503050406030204" pitchFamily="18" charset="0"/>
                  </a:rPr>
                  <a:t>(3)</a:t>
                </a:r>
              </a:p>
              <a:p>
                <a:endParaRPr lang="en-GB" sz="1800">
                  <a:solidFill>
                    <a:srgbClr val="000000"/>
                  </a:solidFill>
                  <a:latin typeface="NimbusRomNo9L-Regu"/>
                </a:endParaRPr>
              </a:p>
              <a:p>
                <a:pPr algn="r"/>
                <a14:m>
                  <m:oMath xmlns:m="http://schemas.openxmlformats.org/officeDocument/2006/math">
                    <m:r>
                      <a:rPr lang="en-US" sz="1800">
                        <a:solidFill>
                          <a:srgbClr val="000000"/>
                        </a:solidFill>
                        <a:latin typeface="Cambria Math" panose="02040503050406030204" pitchFamily="18" charset="0"/>
                      </a:rPr>
                      <m:t>𝑓</m:t>
                    </m:r>
                    <m:r>
                      <a:rPr lang="en-US" sz="1800">
                        <a:solidFill>
                          <a:srgbClr val="000000"/>
                        </a:solidFill>
                        <a:latin typeface="Cambria Math" panose="02040503050406030204" pitchFamily="18" charset="0"/>
                      </a:rPr>
                      <m:t>=</m:t>
                    </m:r>
                    <m:f>
                      <m:fPr>
                        <m:ctrlPr>
                          <a:rPr lang="en-US" sz="1800" i="1">
                            <a:solidFill>
                              <a:srgbClr val="000000"/>
                            </a:solidFill>
                            <a:latin typeface="Cambria Math" panose="02040503050406030204" pitchFamily="18" charset="0"/>
                          </a:rPr>
                        </m:ctrlPr>
                      </m:fPr>
                      <m:num>
                        <m:r>
                          <a:rPr lang="en-US" sz="1800">
                            <a:solidFill>
                              <a:srgbClr val="000000"/>
                            </a:solidFill>
                            <a:latin typeface="Cambria Math" panose="02040503050406030204" pitchFamily="18" charset="0"/>
                          </a:rPr>
                          <m:t>𝐿</m:t>
                        </m:r>
                      </m:num>
                      <m:den>
                        <m:r>
                          <a:rPr lang="en-US" sz="1800">
                            <a:solidFill>
                              <a:srgbClr val="000000"/>
                            </a:solidFill>
                            <a:latin typeface="Cambria Math" panose="02040503050406030204" pitchFamily="18" charset="0"/>
                          </a:rPr>
                          <m:t>4</m:t>
                        </m:r>
                        <m:r>
                          <a:rPr lang="en-US" sz="1800">
                            <a:solidFill>
                              <a:srgbClr val="000000"/>
                            </a:solidFill>
                            <a:latin typeface="Cambria Math" panose="02040503050406030204" pitchFamily="18" charset="0"/>
                          </a:rPr>
                          <m:t>𝜋</m:t>
                        </m:r>
                        <m:sSup>
                          <m:sSupPr>
                            <m:ctrlPr>
                              <a:rPr lang="en-US" sz="1800" i="1">
                                <a:solidFill>
                                  <a:srgbClr val="000000"/>
                                </a:solidFill>
                                <a:latin typeface="Cambria Math" panose="02040503050406030204" pitchFamily="18" charset="0"/>
                              </a:rPr>
                            </m:ctrlPr>
                          </m:sSupPr>
                          <m:e>
                            <m:r>
                              <a:rPr lang="en-US" sz="1800">
                                <a:solidFill>
                                  <a:srgbClr val="000000"/>
                                </a:solidFill>
                                <a:latin typeface="Cambria Math" panose="02040503050406030204" pitchFamily="18" charset="0"/>
                              </a:rPr>
                              <m:t>𝑟</m:t>
                            </m:r>
                          </m:e>
                          <m:sup>
                            <m:r>
                              <a:rPr lang="en-US" sz="1800">
                                <a:solidFill>
                                  <a:srgbClr val="000000"/>
                                </a:solidFill>
                                <a:latin typeface="Cambria Math" panose="02040503050406030204" pitchFamily="18" charset="0"/>
                              </a:rPr>
                              <m:t>2</m:t>
                            </m:r>
                          </m:sup>
                        </m:sSup>
                      </m:den>
                    </m:f>
                  </m:oMath>
                </a14:m>
                <a:r>
                  <a:rPr lang="en-US" sz="1800">
                    <a:solidFill>
                      <a:srgbClr val="000000"/>
                    </a:solidFill>
                    <a:latin typeface="NimbusRomNo9L-Regu"/>
                  </a:rPr>
                  <a:t>                                        </a:t>
                </a:r>
                <a:r>
                  <a:rPr lang="en-US" sz="1800">
                    <a:solidFill>
                      <a:srgbClr val="000000"/>
                    </a:solidFill>
                    <a:latin typeface="Cambria Math" panose="02040503050406030204" pitchFamily="18" charset="0"/>
                  </a:rPr>
                  <a:t>(4)</a:t>
                </a:r>
              </a:p>
              <a:p>
                <a:r>
                  <a:rPr lang="en-GB" sz="1800">
                    <a:solidFill>
                      <a:srgbClr val="000000"/>
                    </a:solidFill>
                    <a:latin typeface="NimbusRomNo9L-Regu"/>
                  </a:rPr>
                  <a:t>L: luminosity; r: distance from the object.</a:t>
                </a:r>
              </a:p>
              <a:p>
                <a:endParaRPr lang="en-GB" sz="1000">
                  <a:solidFill>
                    <a:srgbClr val="000000"/>
                  </a:solidFill>
                  <a:latin typeface="NimbusRomNo9L-Regu"/>
                </a:endParaRPr>
              </a:p>
              <a:p>
                <a:pPr marL="285750" indent="-285750" algn="r">
                  <a:buFont typeface="Symbol" panose="05050102010706020507" pitchFamily="18" charset="2"/>
                  <a:buChar char="Þ"/>
                </a:pPr>
                <a14:m>
                  <m:oMath xmlns:m="http://schemas.openxmlformats.org/officeDocument/2006/math">
                    <m:r>
                      <a:rPr lang="en-US" sz="1800" b="0" i="1" smtClean="0">
                        <a:solidFill>
                          <a:srgbClr val="000000"/>
                        </a:solidFill>
                        <a:latin typeface="Cambria Math" panose="02040503050406030204" pitchFamily="18" charset="0"/>
                      </a:rPr>
                      <m:t>𝑚</m:t>
                    </m:r>
                    <m:r>
                      <a:rPr lang="en-US" sz="1800" b="0" i="1" smtClean="0">
                        <a:solidFill>
                          <a:srgbClr val="000000"/>
                        </a:solidFill>
                        <a:latin typeface="Cambria Math" panose="02040503050406030204" pitchFamily="18" charset="0"/>
                      </a:rPr>
                      <m:t>=−2.5</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𝑙𝑜𝑔</m:t>
                        </m:r>
                      </m:e>
                      <m:sub>
                        <m:r>
                          <a:rPr lang="en-US" sz="1800" b="0" i="1" smtClean="0">
                            <a:solidFill>
                              <a:srgbClr val="000000"/>
                            </a:solidFill>
                            <a:latin typeface="Cambria Math" panose="02040503050406030204" pitchFamily="18" charset="0"/>
                          </a:rPr>
                          <m:t>10</m:t>
                        </m:r>
                      </m:sub>
                    </m:sSub>
                    <m:d>
                      <m:dPr>
                        <m:ctrlPr>
                          <a:rPr lang="en-US" sz="1800" b="0" i="1" smtClean="0">
                            <a:solidFill>
                              <a:srgbClr val="000000"/>
                            </a:solidFill>
                            <a:latin typeface="Cambria Math" panose="02040503050406030204" pitchFamily="18" charset="0"/>
                          </a:rPr>
                        </m:ctrlPr>
                      </m:dPr>
                      <m:e>
                        <m:f>
                          <m:fPr>
                            <m:ctrlPr>
                              <a:rPr lang="en-US" sz="1800" b="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𝐿</m:t>
                            </m:r>
                          </m:num>
                          <m:den>
                            <m:r>
                              <a:rPr lang="en-US" sz="1800" b="0" i="1" smtClean="0">
                                <a:solidFill>
                                  <a:srgbClr val="000000"/>
                                </a:solidFill>
                                <a:latin typeface="Cambria Math" panose="02040503050406030204" pitchFamily="18" charset="0"/>
                              </a:rPr>
                              <m:t>4</m:t>
                            </m:r>
                            <m:r>
                              <a:rPr lang="en-US" sz="1800" b="0" i="1" smtClean="0">
                                <a:solidFill>
                                  <a:srgbClr val="000000"/>
                                </a:solidFill>
                                <a:latin typeface="Cambria Math" panose="02040503050406030204" pitchFamily="18" charset="0"/>
                                <a:ea typeface="Cambria Math" panose="02040503050406030204" pitchFamily="18" charset="0"/>
                              </a:rPr>
                              <m:t>𝜋</m:t>
                            </m:r>
                          </m:den>
                        </m:f>
                      </m:e>
                    </m:d>
                    <m:r>
                      <a:rPr lang="en-US" sz="1800" b="0" i="1" smtClean="0">
                        <a:solidFill>
                          <a:srgbClr val="000000"/>
                        </a:solidFill>
                        <a:latin typeface="Cambria Math" panose="02040503050406030204" pitchFamily="18" charset="0"/>
                      </a:rPr>
                      <m:t>+5</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𝑙𝑜𝑔</m:t>
                        </m:r>
                      </m:e>
                      <m:sub>
                        <m:r>
                          <a:rPr lang="en-US" sz="1800" b="0" i="1" smtClean="0">
                            <a:solidFill>
                              <a:srgbClr val="000000"/>
                            </a:solidFill>
                            <a:latin typeface="Cambria Math" panose="02040503050406030204" pitchFamily="18" charset="0"/>
                          </a:rPr>
                          <m:t>10</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𝑟</m:t>
                    </m:r>
                    <m:r>
                      <a:rPr lang="en-US" sz="1800" b="0" i="1" smtClean="0">
                        <a:solidFill>
                          <a:srgbClr val="000000"/>
                        </a:solidFill>
                        <a:latin typeface="Cambria Math" panose="02040503050406030204" pitchFamily="18" charset="0"/>
                      </a:rPr>
                      <m:t>)</m:t>
                    </m:r>
                  </m:oMath>
                </a14:m>
                <a:r>
                  <a:rPr lang="en-GB" sz="1800">
                    <a:solidFill>
                      <a:srgbClr val="000000"/>
                    </a:solidFill>
                    <a:latin typeface="NimbusRomNo9L-Regu"/>
                  </a:rPr>
                  <a:t>             </a:t>
                </a:r>
                <a:r>
                  <a:rPr lang="en-GB" sz="1800">
                    <a:solidFill>
                      <a:srgbClr val="000000"/>
                    </a:solidFill>
                    <a:latin typeface="Cambria Math" panose="02040503050406030204" pitchFamily="18" charset="0"/>
                  </a:rPr>
                  <a:t>(5)</a:t>
                </a:r>
              </a:p>
              <a:p>
                <a:endParaRPr lang="en-GB" sz="1800">
                  <a:solidFill>
                    <a:srgbClr val="000000"/>
                  </a:solidFill>
                  <a:latin typeface="NimbusRomNo9L-Regu"/>
                </a:endParaRPr>
              </a:p>
              <a:p>
                <a:endParaRPr lang="en-GB" sz="1800">
                  <a:solidFill>
                    <a:srgbClr val="000000"/>
                  </a:solidFill>
                  <a:latin typeface="NimbusRomNo9L-Regu"/>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224953" y="1290930"/>
                <a:ext cx="5367635" cy="5315070"/>
              </a:xfrm>
              <a:blipFill>
                <a:blip r:embed="rId2"/>
                <a:stretch>
                  <a:fillRect l="-2727" r="-2614"/>
                </a:stretch>
              </a:blipFill>
            </p:spPr>
            <p:txBody>
              <a:bodyPr/>
              <a:lstStyle/>
              <a:p>
                <a:r>
                  <a:rPr lang="en-US">
                    <a:noFill/>
                  </a:rPr>
                  <a:t> </a:t>
                </a:r>
              </a:p>
            </p:txBody>
          </p:sp>
        </mc:Fallback>
      </mc:AlternateContent>
      <p:sp>
        <p:nvSpPr>
          <p:cNvPr id="6" name="Date Placeholder 5"/>
          <p:cNvSpPr>
            <a:spLocks noGrp="1"/>
          </p:cNvSpPr>
          <p:nvPr>
            <p:ph type="dt" sz="half" idx="10"/>
          </p:nvPr>
        </p:nvSpPr>
        <p:spPr/>
        <p:txBody>
          <a:bodyPr/>
          <a:lstStyle/>
          <a:p>
            <a:fld id="{BD556C6F-6AF6-3840-91BF-36A9EB7DED25}" type="datetime1">
              <a:rPr lang="en-GB" smtClean="0"/>
              <a:t>25/10/2024</a:t>
            </a:fld>
            <a:endParaRPr lang="en-GB"/>
          </a:p>
        </p:txBody>
      </p:sp>
      <p:sp>
        <p:nvSpPr>
          <p:cNvPr id="8" name="Slide Number Placeholder 7"/>
          <p:cNvSpPr>
            <a:spLocks noGrp="1"/>
          </p:cNvSpPr>
          <p:nvPr>
            <p:ph type="sldNum" sz="quarter" idx="12"/>
          </p:nvPr>
        </p:nvSpPr>
        <p:spPr/>
        <p:txBody>
          <a:bodyPr/>
          <a:lstStyle/>
          <a:p>
            <a:fld id="{CBA53E11-492D-48B3-9F9B-09541CA2A39A}" type="slidenum">
              <a:rPr lang="en-GB" smtClean="0"/>
              <a:t>3</a:t>
            </a:fld>
            <a:endParaRPr lang="en-GB"/>
          </a:p>
        </p:txBody>
      </p:sp>
      <p:sp>
        <p:nvSpPr>
          <p:cNvPr id="4" name="Subtitle 3"/>
          <p:cNvSpPr>
            <a:spLocks noGrp="1"/>
          </p:cNvSpPr>
          <p:nvPr>
            <p:ph type="subTitle" idx="13"/>
          </p:nvPr>
        </p:nvSpPr>
        <p:spPr/>
        <p:txBody>
          <a:bodyPr/>
          <a:lstStyle/>
          <a:p>
            <a:r>
              <a:rPr lang="en-US"/>
              <a:t>No-evolution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C94D32A-4EE2-066E-DBE6-DB0C74EE33D2}"/>
                  </a:ext>
                </a:extLst>
              </p:cNvPr>
              <p:cNvSpPr txBox="1"/>
              <p:nvPr/>
            </p:nvSpPr>
            <p:spPr>
              <a:xfrm>
                <a:off x="5936755" y="998240"/>
                <a:ext cx="6096000" cy="5906040"/>
              </a:xfrm>
              <a:prstGeom prst="rect">
                <a:avLst/>
              </a:prstGeom>
              <a:noFill/>
            </p:spPr>
            <p:txBody>
              <a:bodyPr wrap="square">
                <a:spAutoFit/>
              </a:bodyPr>
              <a:lstStyle/>
              <a:p>
                <a:pPr algn="just"/>
                <a:r>
                  <a:rPr lang="en-GB" sz="1800">
                    <a:solidFill>
                      <a:srgbClr val="000000"/>
                    </a:solidFill>
                    <a:latin typeface="NimbusRomNo9L-Regu"/>
                  </a:rPr>
                  <a:t>The assumption is made: the Universe is evenly distributed, follows Euclidean geometry</a:t>
                </a:r>
                <a:r>
                  <a:rPr lang="en-GB">
                    <a:solidFill>
                      <a:srgbClr val="000000"/>
                    </a:solidFill>
                    <a:latin typeface="NimbusRomNo9L-Regu"/>
                  </a:rPr>
                  <a:t> and </a:t>
                </a:r>
                <a:r>
                  <a:rPr lang="en-GB" sz="1800">
                    <a:solidFill>
                      <a:srgbClr val="000000"/>
                    </a:solidFill>
                    <a:latin typeface="NimbusRomNo9L-Regu"/>
                  </a:rPr>
                  <a:t>therefore no evolution overtime. The number of galaxies within a radius r of the Earth can then be expressed as the volume multiplied by the number density of galaxies:</a:t>
                </a:r>
              </a:p>
              <a:p>
                <a:pPr algn="just"/>
                <a:endParaRPr lang="en-GB" sz="1000">
                  <a:solidFill>
                    <a:srgbClr val="000000"/>
                  </a:solidFill>
                  <a:latin typeface="NimbusRomNo9L-Regu"/>
                </a:endParaRPr>
              </a:p>
              <a:p>
                <a:pPr algn="r"/>
                <a14:m>
                  <m:oMath xmlns:m="http://schemas.openxmlformats.org/officeDocument/2006/math">
                    <m:r>
                      <a:rPr lang="en-US" sz="1800" b="0" i="1" smtClean="0">
                        <a:solidFill>
                          <a:srgbClr val="000000"/>
                        </a:solidFill>
                        <a:latin typeface="Cambria Math" panose="02040503050406030204" pitchFamily="18" charset="0"/>
                      </a:rPr>
                      <m:t>𝑁</m:t>
                    </m:r>
                    <m:d>
                      <m:dPr>
                        <m:ctrlPr>
                          <a:rPr lang="en-US" sz="1800" b="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𝑟</m:t>
                        </m:r>
                      </m:e>
                    </m:d>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ea typeface="Cambria Math" panose="02040503050406030204" pitchFamily="18" charset="0"/>
                      </a:rPr>
                      <m:t>𝜌</m:t>
                    </m:r>
                    <m:nary>
                      <m:naryPr>
                        <m:ctrlPr>
                          <a:rPr lang="en-US" sz="1800" b="0" i="1" smtClean="0">
                            <a:solidFill>
                              <a:srgbClr val="000000"/>
                            </a:solidFill>
                            <a:latin typeface="Cambria Math" panose="02040503050406030204" pitchFamily="18" charset="0"/>
                          </a:rPr>
                        </m:ctrlPr>
                      </m:naryPr>
                      <m:sub>
                        <m:r>
                          <m:rPr>
                            <m:brk m:alnAt="23"/>
                          </m:rPr>
                          <a:rPr lang="en-US" sz="1800" b="0" i="1" smtClean="0">
                            <a:solidFill>
                              <a:srgbClr val="000000"/>
                            </a:solidFill>
                            <a:latin typeface="Cambria Math" panose="02040503050406030204" pitchFamily="18" charset="0"/>
                          </a:rPr>
                          <m:t>0</m:t>
                        </m:r>
                      </m:sub>
                      <m:sup>
                        <m:r>
                          <a:rPr lang="en-US" sz="1800" b="0" i="1" smtClean="0">
                            <a:solidFill>
                              <a:srgbClr val="000000"/>
                            </a:solidFill>
                            <a:latin typeface="Cambria Math" panose="02040503050406030204" pitchFamily="18" charset="0"/>
                          </a:rPr>
                          <m:t>𝑟</m:t>
                        </m:r>
                      </m:sup>
                      <m:e>
                        <m:r>
                          <a:rPr lang="en-US" sz="1800" b="0" i="1" smtClean="0">
                            <a:solidFill>
                              <a:srgbClr val="000000"/>
                            </a:solidFill>
                            <a:latin typeface="Cambria Math" panose="02040503050406030204" pitchFamily="18" charset="0"/>
                          </a:rPr>
                          <m:t>4</m:t>
                        </m:r>
                        <m:r>
                          <a:rPr lang="en-US" sz="1800" b="0" i="1" smtClean="0">
                            <a:solidFill>
                              <a:srgbClr val="000000"/>
                            </a:solidFill>
                            <a:latin typeface="Cambria Math" panose="02040503050406030204" pitchFamily="18" charset="0"/>
                            <a:ea typeface="Cambria Math" panose="02040503050406030204" pitchFamily="18" charset="0"/>
                          </a:rPr>
                          <m:t>𝜋</m:t>
                        </m:r>
                        <m:sSup>
                          <m:sSupPr>
                            <m:ctrlPr>
                              <a:rPr lang="en-US" sz="1800" b="0" i="1" smtClean="0">
                                <a:solidFill>
                                  <a:srgbClr val="000000"/>
                                </a:solidFill>
                                <a:latin typeface="Cambria Math" panose="02040503050406030204" pitchFamily="18" charset="0"/>
                                <a:ea typeface="Cambria Math" panose="02040503050406030204" pitchFamily="18" charset="0"/>
                              </a:rPr>
                            </m:ctrlPr>
                          </m:sSupPr>
                          <m:e>
                            <m:r>
                              <a:rPr lang="en-US" sz="1800" b="0" i="1" smtClean="0">
                                <a:solidFill>
                                  <a:srgbClr val="000000"/>
                                </a:solidFill>
                                <a:latin typeface="Cambria Math" panose="02040503050406030204" pitchFamily="18" charset="0"/>
                                <a:ea typeface="Cambria Math" panose="02040503050406030204" pitchFamily="18" charset="0"/>
                              </a:rPr>
                              <m:t>𝑟</m:t>
                            </m:r>
                            <m:r>
                              <a:rPr lang="en-US" sz="1800" b="0" i="1" smtClean="0">
                                <a:solidFill>
                                  <a:srgbClr val="000000"/>
                                </a:solidFill>
                                <a:latin typeface="Cambria Math" panose="02040503050406030204" pitchFamily="18" charset="0"/>
                                <a:ea typeface="Cambria Math" panose="02040503050406030204" pitchFamily="18" charset="0"/>
                              </a:rPr>
                              <m:t>′</m:t>
                            </m:r>
                          </m:e>
                          <m:sup>
                            <m:r>
                              <a:rPr lang="en-US" sz="1800" b="0" i="1" smtClean="0">
                                <a:solidFill>
                                  <a:srgbClr val="000000"/>
                                </a:solidFill>
                                <a:latin typeface="Cambria Math" panose="02040503050406030204" pitchFamily="18" charset="0"/>
                                <a:ea typeface="Cambria Math" panose="02040503050406030204" pitchFamily="18" charset="0"/>
                              </a:rPr>
                              <m:t>2</m:t>
                            </m:r>
                          </m:sup>
                        </m:sSup>
                        <m:r>
                          <a:rPr lang="en-US" sz="1800" b="0" i="1" smtClean="0">
                            <a:solidFill>
                              <a:srgbClr val="000000"/>
                            </a:solidFill>
                            <a:latin typeface="Cambria Math" panose="02040503050406030204" pitchFamily="18" charset="0"/>
                            <a:ea typeface="Cambria Math" panose="02040503050406030204" pitchFamily="18" charset="0"/>
                          </a:rPr>
                          <m:t>𝑑</m:t>
                        </m:r>
                      </m:e>
                    </m:nary>
                    <m:sSup>
                      <m:sSupPr>
                        <m:ctrlPr>
                          <a:rPr lang="en-US" sz="1800" b="0" i="1" smtClean="0">
                            <a:solidFill>
                              <a:srgbClr val="000000"/>
                            </a:solidFill>
                            <a:latin typeface="Cambria Math" panose="02040503050406030204" pitchFamily="18" charset="0"/>
                          </a:rPr>
                        </m:ctrlPr>
                      </m:sSupPr>
                      <m:e>
                        <m:r>
                          <m:rPr>
                            <m:sty m:val="p"/>
                          </m:rPr>
                          <a:rPr lang="en-US" sz="1800" b="0" i="0" smtClean="0">
                            <a:solidFill>
                              <a:srgbClr val="000000"/>
                            </a:solidFill>
                            <a:latin typeface="Cambria Math" panose="02040503050406030204" pitchFamily="18" charset="0"/>
                          </a:rPr>
                          <m:t>r</m:t>
                        </m:r>
                      </m:e>
                      <m:sup>
                        <m:r>
                          <a:rPr lang="en-US" sz="1800" b="0" i="0" smtClean="0">
                            <a:solidFill>
                              <a:srgbClr val="000000"/>
                            </a:solidFill>
                            <a:latin typeface="Cambria Math" panose="02040503050406030204" pitchFamily="18" charset="0"/>
                          </a:rPr>
                          <m:t>′</m:t>
                        </m:r>
                      </m:sup>
                    </m:sSup>
                    <m:r>
                      <a:rPr lang="en-US" sz="1800" b="0" i="0" smtClean="0">
                        <a:solidFill>
                          <a:srgbClr val="000000"/>
                        </a:solidFill>
                        <a:latin typeface="Cambria Math" panose="02040503050406030204" pitchFamily="18" charset="0"/>
                      </a:rPr>
                      <m:t>= </m:t>
                    </m:r>
                    <m:f>
                      <m:fPr>
                        <m:ctrlPr>
                          <a:rPr lang="en-US" sz="1800" b="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4</m:t>
                        </m:r>
                      </m:num>
                      <m:den>
                        <m:r>
                          <a:rPr lang="en-US" sz="1800" b="0" i="1" smtClean="0">
                            <a:solidFill>
                              <a:srgbClr val="000000"/>
                            </a:solidFill>
                            <a:latin typeface="Cambria Math" panose="02040503050406030204" pitchFamily="18" charset="0"/>
                          </a:rPr>
                          <m:t>3</m:t>
                        </m:r>
                      </m:den>
                    </m:f>
                    <m:r>
                      <a:rPr lang="en-US" sz="1800" b="0" i="1" smtClean="0">
                        <a:solidFill>
                          <a:srgbClr val="000000"/>
                        </a:solidFill>
                        <a:latin typeface="Cambria Math" panose="02040503050406030204" pitchFamily="18" charset="0"/>
                        <a:ea typeface="Cambria Math" panose="02040503050406030204" pitchFamily="18" charset="0"/>
                      </a:rPr>
                      <m:t>𝜋</m:t>
                    </m:r>
                    <m:sSup>
                      <m:sSupPr>
                        <m:ctrlPr>
                          <a:rPr lang="en-US" sz="1800" b="0" i="1" smtClean="0">
                            <a:solidFill>
                              <a:srgbClr val="000000"/>
                            </a:solidFill>
                            <a:latin typeface="Cambria Math" panose="02040503050406030204" pitchFamily="18" charset="0"/>
                            <a:ea typeface="Cambria Math" panose="02040503050406030204" pitchFamily="18" charset="0"/>
                          </a:rPr>
                        </m:ctrlPr>
                      </m:sSupPr>
                      <m:e>
                        <m:r>
                          <a:rPr lang="en-US" sz="1800" b="0" i="1" smtClean="0">
                            <a:solidFill>
                              <a:srgbClr val="000000"/>
                            </a:solidFill>
                            <a:latin typeface="Cambria Math" panose="02040503050406030204" pitchFamily="18" charset="0"/>
                            <a:ea typeface="Cambria Math" panose="02040503050406030204" pitchFamily="18" charset="0"/>
                          </a:rPr>
                          <m:t>𝑟</m:t>
                        </m:r>
                      </m:e>
                      <m:sup>
                        <m:r>
                          <a:rPr lang="en-US" sz="1800" b="0" i="1" smtClean="0">
                            <a:solidFill>
                              <a:srgbClr val="000000"/>
                            </a:solidFill>
                            <a:latin typeface="Cambria Math" panose="02040503050406030204" pitchFamily="18" charset="0"/>
                            <a:ea typeface="Cambria Math" panose="02040503050406030204" pitchFamily="18" charset="0"/>
                          </a:rPr>
                          <m:t>3</m:t>
                        </m:r>
                      </m:sup>
                    </m:sSup>
                    <m:r>
                      <a:rPr lang="en-US" sz="1800" b="0" i="1" smtClean="0">
                        <a:solidFill>
                          <a:srgbClr val="000000"/>
                        </a:solidFill>
                        <a:latin typeface="Cambria Math" panose="02040503050406030204" pitchFamily="18" charset="0"/>
                        <a:ea typeface="Cambria Math" panose="02040503050406030204" pitchFamily="18" charset="0"/>
                      </a:rPr>
                      <m:t>𝜌</m:t>
                    </m:r>
                  </m:oMath>
                </a14:m>
                <a:r>
                  <a:rPr lang="en-GB" sz="1800">
                    <a:solidFill>
                      <a:srgbClr val="000000"/>
                    </a:solidFill>
                    <a:latin typeface="NimbusRomNo9L-Regu"/>
                  </a:rPr>
                  <a:t>                  </a:t>
                </a:r>
                <a:r>
                  <a:rPr lang="en-GB">
                    <a:solidFill>
                      <a:srgbClr val="000000"/>
                    </a:solidFill>
                    <a:latin typeface="Cambria Math" panose="02040503050406030204" pitchFamily="18" charset="0"/>
                  </a:rPr>
                  <a:t>(6)</a:t>
                </a:r>
              </a:p>
              <a:p>
                <a:pPr algn="ctr"/>
                <a:endParaRPr lang="en-GB" sz="1000">
                  <a:solidFill>
                    <a:srgbClr val="000000"/>
                  </a:solidFill>
                  <a:latin typeface="Cambria Math" panose="02040503050406030204" pitchFamily="18" charset="0"/>
                </a:endParaRPr>
              </a:p>
              <a:p>
                <a:r>
                  <a:rPr lang="en-GB">
                    <a:solidFill>
                      <a:srgbClr val="000000"/>
                    </a:solidFill>
                    <a:latin typeface="NimbusRomNo9L-Regu"/>
                  </a:rPr>
                  <a:t>From (5), (6) and rearranged for r, </a:t>
                </a:r>
              </a:p>
              <a:p>
                <a:endParaRPr lang="en-GB" sz="1000">
                  <a:solidFill>
                    <a:srgbClr val="000000"/>
                  </a:solidFill>
                  <a:latin typeface="NimbusRomNo9L-Regu"/>
                </a:endParaRPr>
              </a:p>
              <a:p>
                <a:pPr algn="r"/>
                <a14:m>
                  <m:oMath xmlns:m="http://schemas.openxmlformats.org/officeDocument/2006/math">
                    <m:r>
                      <a:rPr lang="en-US" sz="1800" b="0" i="1" smtClean="0">
                        <a:solidFill>
                          <a:srgbClr val="000000"/>
                        </a:solidFill>
                        <a:latin typeface="Cambria Math" panose="02040503050406030204" pitchFamily="18" charset="0"/>
                      </a:rPr>
                      <m:t>𝑁</m:t>
                    </m:r>
                    <m:d>
                      <m:dPr>
                        <m:ctrlPr>
                          <a:rPr lang="en-US" sz="1800" b="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𝑚</m:t>
                        </m:r>
                      </m:e>
                    </m:d>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𝐴</m:t>
                    </m:r>
                    <m:r>
                      <a:rPr lang="en-US" sz="1800" b="0" i="1" smtClean="0">
                        <a:solidFill>
                          <a:srgbClr val="000000"/>
                        </a:solidFill>
                        <a:latin typeface="Cambria Math" panose="02040503050406030204" pitchFamily="18" charset="0"/>
                        <a:ea typeface="Cambria Math" panose="02040503050406030204" pitchFamily="18" charset="0"/>
                      </a:rPr>
                      <m:t>×</m:t>
                    </m:r>
                    <m:sSup>
                      <m:sSupPr>
                        <m:ctrlPr>
                          <a:rPr lang="en-US" sz="1800" b="0" i="1" smtClean="0">
                            <a:solidFill>
                              <a:srgbClr val="000000"/>
                            </a:solidFill>
                            <a:latin typeface="Cambria Math" panose="02040503050406030204" pitchFamily="18" charset="0"/>
                            <a:ea typeface="Cambria Math" panose="02040503050406030204" pitchFamily="18" charset="0"/>
                          </a:rPr>
                        </m:ctrlPr>
                      </m:sSupPr>
                      <m:e>
                        <m:r>
                          <a:rPr lang="en-US" sz="1800" b="0" i="1" smtClean="0">
                            <a:solidFill>
                              <a:srgbClr val="000000"/>
                            </a:solidFill>
                            <a:latin typeface="Cambria Math" panose="02040503050406030204" pitchFamily="18" charset="0"/>
                            <a:ea typeface="Cambria Math" panose="02040503050406030204" pitchFamily="18" charset="0"/>
                          </a:rPr>
                          <m:t>10</m:t>
                        </m:r>
                      </m:e>
                      <m:sup>
                        <m:r>
                          <a:rPr lang="en-US" sz="1800" b="0" i="1" smtClean="0">
                            <a:solidFill>
                              <a:srgbClr val="000000"/>
                            </a:solidFill>
                            <a:latin typeface="Cambria Math" panose="02040503050406030204" pitchFamily="18" charset="0"/>
                            <a:ea typeface="Cambria Math" panose="02040503050406030204" pitchFamily="18" charset="0"/>
                          </a:rPr>
                          <m:t>0.6</m:t>
                        </m:r>
                        <m:r>
                          <a:rPr lang="en-US" sz="1800" b="0" i="1" smtClean="0">
                            <a:solidFill>
                              <a:srgbClr val="000000"/>
                            </a:solidFill>
                            <a:latin typeface="Cambria Math" panose="02040503050406030204" pitchFamily="18" charset="0"/>
                            <a:ea typeface="Cambria Math" panose="02040503050406030204" pitchFamily="18" charset="0"/>
                          </a:rPr>
                          <m:t>𝑚</m:t>
                        </m:r>
                      </m:sup>
                    </m:sSup>
                  </m:oMath>
                </a14:m>
                <a:r>
                  <a:rPr lang="en-GB" sz="1800">
                    <a:solidFill>
                      <a:srgbClr val="000000"/>
                    </a:solidFill>
                    <a:latin typeface="NimbusRomNo9L-Regu"/>
                  </a:rPr>
                  <a:t>                             </a:t>
                </a:r>
                <a:r>
                  <a:rPr lang="en-GB">
                    <a:solidFill>
                      <a:srgbClr val="000000"/>
                    </a:solidFill>
                    <a:latin typeface="Cambria Math" panose="02040503050406030204" pitchFamily="18" charset="0"/>
                  </a:rPr>
                  <a:t>(7)</a:t>
                </a:r>
              </a:p>
              <a:p>
                <a:pPr algn="ctr"/>
                <a:endParaRPr lang="en-GB" sz="1000">
                  <a:solidFill>
                    <a:srgbClr val="000000"/>
                  </a:solidFill>
                  <a:latin typeface="Cambria Math" panose="02040503050406030204" pitchFamily="18" charset="0"/>
                </a:endParaRPr>
              </a:p>
              <a:p>
                <a:r>
                  <a:rPr lang="en-GB">
                    <a:solidFill>
                      <a:srgbClr val="000000"/>
                    </a:solidFill>
                    <a:latin typeface="Cambria Math" panose="02040503050406030204" pitchFamily="18" charset="0"/>
                  </a:rPr>
                  <a:t>Taking the log of both sides,</a:t>
                </a:r>
              </a:p>
              <a:p>
                <a:endParaRPr lang="en-GB" sz="1000">
                  <a:solidFill>
                    <a:srgbClr val="000000"/>
                  </a:solidFill>
                  <a:latin typeface="Cambria Math" panose="02040503050406030204" pitchFamily="18" charset="0"/>
                </a:endParaRPr>
              </a:p>
              <a:p>
                <a:pPr algn="r"/>
                <a14:m>
                  <m:oMath xmlns:m="http://schemas.openxmlformats.org/officeDocument/2006/math">
                    <m:sSub>
                      <m:sSubPr>
                        <m:ctrlPr>
                          <a:rPr lang="en-GB"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𝑙𝑜𝑔</m:t>
                        </m:r>
                      </m:e>
                      <m:sub>
                        <m:r>
                          <a:rPr lang="en-US" b="0" i="1" smtClean="0">
                            <a:solidFill>
                              <a:srgbClr val="000000"/>
                            </a:solidFill>
                            <a:latin typeface="Cambria Math" panose="02040503050406030204" pitchFamily="18" charset="0"/>
                          </a:rPr>
                          <m:t>10</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𝑁</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𝑚</m:t>
                            </m:r>
                          </m:e>
                        </m:d>
                      </m:e>
                    </m:d>
                    <m:r>
                      <a:rPr lang="en-US" b="0" i="1" smtClean="0">
                        <a:solidFill>
                          <a:srgbClr val="000000"/>
                        </a:solidFill>
                        <a:latin typeface="Cambria Math" panose="02040503050406030204" pitchFamily="18" charset="0"/>
                      </a:rPr>
                      <m:t>=0.6</m:t>
                    </m:r>
                    <m:r>
                      <a:rPr lang="en-US" b="0" i="1" smtClean="0">
                        <a:solidFill>
                          <a:srgbClr val="000000"/>
                        </a:solidFill>
                        <a:latin typeface="Cambria Math" panose="02040503050406030204" pitchFamily="18" charset="0"/>
                      </a:rPr>
                      <m:t>𝑚</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𝑐𝑜𝑛𝑠𝑡𝑎𝑛𝑡</m:t>
                    </m:r>
                  </m:oMath>
                </a14:m>
                <a:r>
                  <a:rPr lang="en-GB">
                    <a:solidFill>
                      <a:srgbClr val="000000"/>
                    </a:solidFill>
                    <a:latin typeface="Cambria Math" panose="02040503050406030204" pitchFamily="18" charset="0"/>
                  </a:rPr>
                  <a:t>             (8)</a:t>
                </a:r>
              </a:p>
              <a:p>
                <a:pPr algn="ctr"/>
                <a:endParaRPr lang="en-GB">
                  <a:solidFill>
                    <a:srgbClr val="000000"/>
                  </a:solidFill>
                  <a:latin typeface="Cambria Math" panose="02040503050406030204" pitchFamily="18" charset="0"/>
                </a:endParaRPr>
              </a:p>
              <a:p>
                <a:pPr algn="just"/>
                <a:r>
                  <a:rPr lang="en-GB" altLang="zh-CN" sz="1800">
                    <a:solidFill>
                      <a:srgbClr val="000000"/>
                    </a:solidFill>
                    <a:latin typeface="Cambria Math" panose="02040503050406030204" pitchFamily="18" charset="0"/>
                  </a:rPr>
                  <a:t>In the image, calibrated magnitudes can be converted from instrumental magnitudes by adding instrumental zero point,</a:t>
                </a:r>
              </a:p>
              <a:p>
                <a:pPr algn="just"/>
                <a:endParaRPr lang="en-GB" altLang="zh-CN" sz="1000">
                  <a:solidFill>
                    <a:srgbClr val="000000"/>
                  </a:solidFill>
                  <a:latin typeface="Cambria Math" panose="02040503050406030204" pitchFamily="18" charset="0"/>
                </a:endParaRPr>
              </a:p>
              <a:p>
                <a:pPr algn="r"/>
                <a14:m>
                  <m:oMath xmlns:m="http://schemas.openxmlformats.org/officeDocument/2006/math">
                    <m:r>
                      <a:rPr lang="en-US" altLang="zh-CN" sz="2000" b="0" i="1" smtClean="0">
                        <a:solidFill>
                          <a:srgbClr val="000000"/>
                        </a:solidFill>
                        <a:latin typeface="Cambria Math" panose="02040503050406030204" pitchFamily="18" charset="0"/>
                      </a:rPr>
                      <m:t>𝑚</m:t>
                    </m:r>
                    <m:r>
                      <a:rPr lang="en-US" altLang="zh-CN" sz="2000" b="0" i="1" smtClean="0">
                        <a:solidFill>
                          <a:srgbClr val="000000"/>
                        </a:solidFill>
                        <a:latin typeface="Cambria Math" panose="02040503050406030204" pitchFamily="18" charset="0"/>
                      </a:rPr>
                      <m:t>=</m:t>
                    </m:r>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𝑍𝑃</m:t>
                        </m:r>
                      </m:e>
                      <m:sub>
                        <m:r>
                          <a:rPr lang="en-US" altLang="zh-CN" sz="2000" b="0" i="1" smtClean="0">
                            <a:solidFill>
                              <a:srgbClr val="000000"/>
                            </a:solidFill>
                            <a:latin typeface="Cambria Math" panose="02040503050406030204" pitchFamily="18" charset="0"/>
                          </a:rPr>
                          <m:t>𝑖𝑛𝑠𝑡</m:t>
                        </m:r>
                      </m:sub>
                    </m:sSub>
                    <m:r>
                      <a:rPr lang="en-US" altLang="zh-CN" sz="2000" b="0" i="1" smtClean="0">
                        <a:solidFill>
                          <a:srgbClr val="000000"/>
                        </a:solidFill>
                        <a:latin typeface="Cambria Math" panose="02040503050406030204" pitchFamily="18" charset="0"/>
                      </a:rPr>
                      <m:t>−2.5</m:t>
                    </m:r>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panose="02040503050406030204" pitchFamily="18" charset="0"/>
                          </a:rPr>
                          <m:t>𝑙𝑜𝑔</m:t>
                        </m:r>
                      </m:e>
                      <m:sub>
                        <m:r>
                          <a:rPr lang="en-US" altLang="zh-CN" sz="2000" b="0" i="1" smtClean="0">
                            <a:solidFill>
                              <a:srgbClr val="000000"/>
                            </a:solidFill>
                            <a:latin typeface="Cambria Math" panose="02040503050406030204" pitchFamily="18" charset="0"/>
                          </a:rPr>
                          <m:t>10</m:t>
                        </m:r>
                      </m:sub>
                    </m:sSub>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𝑐𝑜𝑢𝑛𝑡𝑠</m:t>
                    </m:r>
                    <m:r>
                      <a:rPr lang="en-US" altLang="zh-CN" sz="2000" b="0" i="1" smtClean="0">
                        <a:solidFill>
                          <a:srgbClr val="000000"/>
                        </a:solidFill>
                        <a:latin typeface="Cambria Math" panose="02040503050406030204" pitchFamily="18" charset="0"/>
                      </a:rPr>
                      <m:t>)</m:t>
                    </m:r>
                  </m:oMath>
                </a14:m>
                <a:r>
                  <a:rPr lang="en-US" altLang="zh-CN" sz="2000" i="1">
                    <a:solidFill>
                      <a:srgbClr val="000000"/>
                    </a:solidFill>
                    <a:latin typeface="Cambria Math" panose="02040503050406030204" pitchFamily="18" charset="0"/>
                  </a:rPr>
                  <a:t>             </a:t>
                </a:r>
                <a:r>
                  <a:rPr lang="en-US" altLang="zh-CN" sz="1800">
                    <a:solidFill>
                      <a:srgbClr val="000000"/>
                    </a:solidFill>
                    <a:latin typeface="Cambria Math" panose="02040503050406030204" pitchFamily="18" charset="0"/>
                  </a:rPr>
                  <a:t>(9)</a:t>
                </a:r>
                <a:endParaRPr lang="en-GB" altLang="zh-CN" sz="2000">
                  <a:solidFill>
                    <a:srgbClr val="000000"/>
                  </a:solidFill>
                  <a:latin typeface="Cambria Math" panose="02040503050406030204" pitchFamily="18" charset="0"/>
                </a:endParaRPr>
              </a:p>
              <a:p>
                <a:pPr algn="ctr"/>
                <a:endParaRPr lang="en-GB">
                  <a:solidFill>
                    <a:srgbClr val="000000"/>
                  </a:solidFill>
                  <a:latin typeface="Cambria Math" panose="02040503050406030204" pitchFamily="18" charset="0"/>
                </a:endParaRPr>
              </a:p>
              <a:p>
                <a:pPr algn="ctr"/>
                <a:endParaRPr lang="en-GB">
                  <a:solidFill>
                    <a:srgbClr val="000000"/>
                  </a:solidFill>
                  <a:latin typeface="Cambria Math" panose="02040503050406030204" pitchFamily="18" charset="0"/>
                </a:endParaRPr>
              </a:p>
              <a:p>
                <a:endParaRPr lang="en-GB">
                  <a:solidFill>
                    <a:srgbClr val="000000"/>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C94D32A-4EE2-066E-DBE6-DB0C74EE33D2}"/>
                  </a:ext>
                </a:extLst>
              </p:cNvPr>
              <p:cNvSpPr txBox="1">
                <a:spLocks noRot="1" noChangeAspect="1" noMove="1" noResize="1" noEditPoints="1" noAdjustHandles="1" noChangeArrowheads="1" noChangeShapeType="1" noTextEdit="1"/>
              </p:cNvSpPr>
              <p:nvPr/>
            </p:nvSpPr>
            <p:spPr>
              <a:xfrm>
                <a:off x="5936755" y="998240"/>
                <a:ext cx="6096000" cy="5906040"/>
              </a:xfrm>
              <a:prstGeom prst="rect">
                <a:avLst/>
              </a:prstGeom>
              <a:blipFill>
                <a:blip r:embed="rId3"/>
                <a:stretch>
                  <a:fillRect l="-900" t="-619" r="-8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EADCB67-D540-CEAF-17C2-1E8473CFA25E}"/>
              </a:ext>
            </a:extLst>
          </p:cNvPr>
          <p:cNvSpPr txBox="1"/>
          <p:nvPr/>
        </p:nvSpPr>
        <p:spPr>
          <a:xfrm>
            <a:off x="6149591" y="4290646"/>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79575-FCAB-B97B-F0E5-706718701DC9}"/>
              </a:ext>
            </a:extLst>
          </p:cNvPr>
          <p:cNvSpPr>
            <a:spLocks noGrp="1"/>
          </p:cNvSpPr>
          <p:nvPr>
            <p:ph type="title"/>
          </p:nvPr>
        </p:nvSpPr>
        <p:spPr/>
        <p:txBody>
          <a:bodyPr/>
          <a:lstStyle/>
          <a:p>
            <a:r>
              <a:rPr lang="en-US"/>
              <a:t>Method</a:t>
            </a:r>
          </a:p>
        </p:txBody>
      </p:sp>
      <p:sp>
        <p:nvSpPr>
          <p:cNvPr id="3" name="Content Placeholder 2">
            <a:extLst>
              <a:ext uri="{FF2B5EF4-FFF2-40B4-BE49-F238E27FC236}">
                <a16:creationId xmlns:a16="http://schemas.microsoft.com/office/drawing/2014/main" id="{9CE96017-9D4E-8B30-77A6-463CB877C613}"/>
              </a:ext>
            </a:extLst>
          </p:cNvPr>
          <p:cNvSpPr>
            <a:spLocks noGrp="1"/>
          </p:cNvSpPr>
          <p:nvPr>
            <p:ph sz="half" idx="1"/>
          </p:nvPr>
        </p:nvSpPr>
        <p:spPr>
          <a:xfrm>
            <a:off x="5046776" y="2918073"/>
            <a:ext cx="1394991" cy="444429"/>
          </a:xfrm>
        </p:spPr>
        <p:txBody>
          <a:bodyPr vert="horz" lIns="0" tIns="0" rIns="0" bIns="0" rtlCol="0" anchor="t">
            <a:noAutofit/>
          </a:bodyPr>
          <a:lstStyle/>
          <a:p>
            <a:r>
              <a:rPr lang="en-US"/>
              <a:t>np.nan</a:t>
            </a:r>
          </a:p>
        </p:txBody>
      </p:sp>
      <p:sp>
        <p:nvSpPr>
          <p:cNvPr id="5" name="Date Placeholder 4">
            <a:extLst>
              <a:ext uri="{FF2B5EF4-FFF2-40B4-BE49-F238E27FC236}">
                <a16:creationId xmlns:a16="http://schemas.microsoft.com/office/drawing/2014/main" id="{3017691F-26C5-9B32-445D-FDD380C121E0}"/>
              </a:ext>
            </a:extLst>
          </p:cNvPr>
          <p:cNvSpPr>
            <a:spLocks noGrp="1"/>
          </p:cNvSpPr>
          <p:nvPr>
            <p:ph type="dt" sz="half" idx="10"/>
          </p:nvPr>
        </p:nvSpPr>
        <p:spPr/>
        <p:txBody>
          <a:bodyPr/>
          <a:lstStyle/>
          <a:p>
            <a:fld id="{2A3B5C7D-422D-B140-AF28-C4DA738154FC}" type="datetime1">
              <a:rPr lang="en-GB" smtClean="0"/>
              <a:t>25/10/2024</a:t>
            </a:fld>
            <a:endParaRPr lang="en-GB"/>
          </a:p>
        </p:txBody>
      </p:sp>
      <p:sp>
        <p:nvSpPr>
          <p:cNvPr id="7" name="Slide Number Placeholder 6">
            <a:extLst>
              <a:ext uri="{FF2B5EF4-FFF2-40B4-BE49-F238E27FC236}">
                <a16:creationId xmlns:a16="http://schemas.microsoft.com/office/drawing/2014/main" id="{54832AD0-3520-2A3C-3FFF-E00E57007DE9}"/>
              </a:ext>
            </a:extLst>
          </p:cNvPr>
          <p:cNvSpPr>
            <a:spLocks noGrp="1"/>
          </p:cNvSpPr>
          <p:nvPr>
            <p:ph type="sldNum" sz="quarter" idx="12"/>
          </p:nvPr>
        </p:nvSpPr>
        <p:spPr/>
        <p:txBody>
          <a:bodyPr/>
          <a:lstStyle/>
          <a:p>
            <a:fld id="{CBA53E11-492D-48B3-9F9B-09541CA2A39A}" type="slidenum">
              <a:rPr lang="en-GB" smtClean="0"/>
              <a:t>4</a:t>
            </a:fld>
            <a:endParaRPr lang="en-GB"/>
          </a:p>
        </p:txBody>
      </p:sp>
      <p:sp>
        <p:nvSpPr>
          <p:cNvPr id="8" name="Subtitle 7">
            <a:extLst>
              <a:ext uri="{FF2B5EF4-FFF2-40B4-BE49-F238E27FC236}">
                <a16:creationId xmlns:a16="http://schemas.microsoft.com/office/drawing/2014/main" id="{BD0A670D-BFF1-C5C4-AEB8-2272964BCE8C}"/>
              </a:ext>
            </a:extLst>
          </p:cNvPr>
          <p:cNvSpPr>
            <a:spLocks noGrp="1"/>
          </p:cNvSpPr>
          <p:nvPr>
            <p:ph type="subTitle" idx="13"/>
          </p:nvPr>
        </p:nvSpPr>
        <p:spPr/>
        <p:txBody>
          <a:bodyPr/>
          <a:lstStyle/>
          <a:p>
            <a:r>
              <a:rPr lang="en-US" sz="2000"/>
              <a:t>Masking stars</a:t>
            </a:r>
            <a:r>
              <a:rPr lang="zh-CN" altLang="en-US" sz="2000"/>
              <a:t> </a:t>
            </a:r>
            <a:r>
              <a:rPr lang="en-US" altLang="zh-CN" sz="2000"/>
              <a:t>affected by blooming</a:t>
            </a:r>
            <a:endParaRPr lang="en-US" sz="2000"/>
          </a:p>
        </p:txBody>
      </p:sp>
      <p:pic>
        <p:nvPicPr>
          <p:cNvPr id="9" name="Picture 8">
            <a:extLst>
              <a:ext uri="{FF2B5EF4-FFF2-40B4-BE49-F238E27FC236}">
                <a16:creationId xmlns:a16="http://schemas.microsoft.com/office/drawing/2014/main" id="{03F163C7-1747-51C0-670F-EFA7E7FF76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33809" y="867689"/>
            <a:ext cx="4294476" cy="5411656"/>
          </a:xfrm>
          <a:prstGeom prst="rect">
            <a:avLst/>
          </a:prstGeom>
        </p:spPr>
      </p:pic>
      <p:pic>
        <p:nvPicPr>
          <p:cNvPr id="10" name="Picture 9">
            <a:extLst>
              <a:ext uri="{FF2B5EF4-FFF2-40B4-BE49-F238E27FC236}">
                <a16:creationId xmlns:a16="http://schemas.microsoft.com/office/drawing/2014/main" id="{B214B993-493E-9BF6-6CC1-16912D269BE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55246" y="991763"/>
            <a:ext cx="4643812" cy="5416109"/>
          </a:xfrm>
          <a:prstGeom prst="rect">
            <a:avLst/>
          </a:prstGeom>
        </p:spPr>
      </p:pic>
      <p:sp>
        <p:nvSpPr>
          <p:cNvPr id="12" name="Right Arrow 11">
            <a:extLst>
              <a:ext uri="{FF2B5EF4-FFF2-40B4-BE49-F238E27FC236}">
                <a16:creationId xmlns:a16="http://schemas.microsoft.com/office/drawing/2014/main" id="{C3CAE221-E56E-61E1-B5FC-FFBD00C5FA7B}"/>
              </a:ext>
            </a:extLst>
          </p:cNvPr>
          <p:cNvSpPr/>
          <p:nvPr/>
        </p:nvSpPr>
        <p:spPr>
          <a:xfrm>
            <a:off x="5046776" y="3279792"/>
            <a:ext cx="1038533" cy="255494"/>
          </a:xfrm>
          <a:prstGeom prst="rightArrow">
            <a:avLst/>
          </a:prstGeom>
          <a:solidFill>
            <a:schemeClr val="tx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0"/>
              <a:solidFill>
                <a:schemeClr val="accent1"/>
              </a:solidFill>
              <a:effectLst>
                <a:outerShdw blurRad="38100" dist="25400" dir="5400000" algn="ctr" rotWithShape="0">
                  <a:srgbClr val="6E747A">
                    <a:alpha val="43000"/>
                  </a:srgbClr>
                </a:outerShdw>
              </a:effectLst>
            </a:endParaRPr>
          </a:p>
        </p:txBody>
      </p:sp>
      <p:pic>
        <p:nvPicPr>
          <p:cNvPr id="13" name="Picture 12">
            <a:extLst>
              <a:ext uri="{FF2B5EF4-FFF2-40B4-BE49-F238E27FC236}">
                <a16:creationId xmlns:a16="http://schemas.microsoft.com/office/drawing/2014/main" id="{BD3270DA-8D62-1684-FEC7-38B301890E21}"/>
              </a:ext>
            </a:extLst>
          </p:cNvPr>
          <p:cNvPicPr>
            <a:picLocks noChangeAspect="1"/>
          </p:cNvPicPr>
          <p:nvPr/>
        </p:nvPicPr>
        <p:blipFill rotWithShape="1">
          <a:blip r:embed="rId4">
            <a:clrChange>
              <a:clrFrom>
                <a:srgbClr val="FFFFFF"/>
              </a:clrFrom>
              <a:clrTo>
                <a:srgbClr val="FFFFFF">
                  <a:alpha val="0"/>
                </a:srgbClr>
              </a:clrTo>
            </a:clrChange>
          </a:blip>
          <a:srcRect l="26714" t="7966" r="32751" b="12341"/>
          <a:stretch/>
        </p:blipFill>
        <p:spPr>
          <a:xfrm>
            <a:off x="6560766" y="990739"/>
            <a:ext cx="4080583" cy="5222103"/>
          </a:xfrm>
          <a:prstGeom prst="rect">
            <a:avLst/>
          </a:prstGeom>
        </p:spPr>
      </p:pic>
      <p:pic>
        <p:nvPicPr>
          <p:cNvPr id="14" name="Picture 13">
            <a:extLst>
              <a:ext uri="{FF2B5EF4-FFF2-40B4-BE49-F238E27FC236}">
                <a16:creationId xmlns:a16="http://schemas.microsoft.com/office/drawing/2014/main" id="{C587464F-4D83-52A6-1970-3FED85F6167E}"/>
              </a:ext>
            </a:extLst>
          </p:cNvPr>
          <p:cNvPicPr>
            <a:picLocks/>
          </p:cNvPicPr>
          <p:nvPr/>
        </p:nvPicPr>
        <p:blipFill rotWithShape="1">
          <a:blip r:embed="rId5"/>
          <a:srcRect l="23870" t="17072" r="43194" b="18076"/>
          <a:stretch/>
        </p:blipFill>
        <p:spPr>
          <a:xfrm>
            <a:off x="579716" y="975992"/>
            <a:ext cx="4082400" cy="5223600"/>
          </a:xfrm>
          <a:prstGeom prst="rect">
            <a:avLst/>
          </a:prstGeom>
        </p:spPr>
      </p:pic>
    </p:spTree>
    <p:extLst>
      <p:ext uri="{BB962C8B-B14F-4D97-AF65-F5344CB8AC3E}">
        <p14:creationId xmlns:p14="http://schemas.microsoft.com/office/powerpoint/2010/main" val="476788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CCC2-2F40-7A0F-563F-BCBA45A6F34A}"/>
              </a:ext>
            </a:extLst>
          </p:cNvPr>
          <p:cNvSpPr>
            <a:spLocks noGrp="1"/>
          </p:cNvSpPr>
          <p:nvPr>
            <p:ph type="title"/>
          </p:nvPr>
        </p:nvSpPr>
        <p:spPr/>
        <p:txBody>
          <a:bodyPr/>
          <a:lstStyle/>
          <a:p>
            <a:r>
              <a:rPr lang="en-US"/>
              <a:t>Method</a:t>
            </a:r>
          </a:p>
        </p:txBody>
      </p:sp>
      <p:sp>
        <p:nvSpPr>
          <p:cNvPr id="3" name="Date Placeholder 2">
            <a:extLst>
              <a:ext uri="{FF2B5EF4-FFF2-40B4-BE49-F238E27FC236}">
                <a16:creationId xmlns:a16="http://schemas.microsoft.com/office/drawing/2014/main" id="{BB5123C4-843C-423B-DA41-594570321C57}"/>
              </a:ext>
            </a:extLst>
          </p:cNvPr>
          <p:cNvSpPr>
            <a:spLocks noGrp="1"/>
          </p:cNvSpPr>
          <p:nvPr>
            <p:ph type="dt" sz="half" idx="10"/>
          </p:nvPr>
        </p:nvSpPr>
        <p:spPr/>
        <p:txBody>
          <a:bodyPr/>
          <a:lstStyle/>
          <a:p>
            <a:fld id="{EDA86F8E-11C8-E34F-8017-8C7E60E57BB2}" type="datetime1">
              <a:rPr lang="en-GB" smtClean="0"/>
              <a:t>25/10/2024</a:t>
            </a:fld>
            <a:endParaRPr lang="en-GB"/>
          </a:p>
        </p:txBody>
      </p:sp>
      <p:sp>
        <p:nvSpPr>
          <p:cNvPr id="5" name="Slide Number Placeholder 4">
            <a:extLst>
              <a:ext uri="{FF2B5EF4-FFF2-40B4-BE49-F238E27FC236}">
                <a16:creationId xmlns:a16="http://schemas.microsoft.com/office/drawing/2014/main" id="{CEEECAA3-3825-5956-2574-22C60249DB9F}"/>
              </a:ext>
            </a:extLst>
          </p:cNvPr>
          <p:cNvSpPr>
            <a:spLocks noGrp="1"/>
          </p:cNvSpPr>
          <p:nvPr>
            <p:ph type="sldNum" sz="quarter" idx="12"/>
          </p:nvPr>
        </p:nvSpPr>
        <p:spPr/>
        <p:txBody>
          <a:bodyPr/>
          <a:lstStyle/>
          <a:p>
            <a:fld id="{CBA53E11-492D-48B3-9F9B-09541CA2A39A}" type="slidenum">
              <a:rPr lang="en-GB" smtClean="0"/>
              <a:t>5</a:t>
            </a:fld>
            <a:endParaRPr lang="en-GB"/>
          </a:p>
        </p:txBody>
      </p:sp>
      <p:sp>
        <p:nvSpPr>
          <p:cNvPr id="9" name="Subtitle 8">
            <a:extLst>
              <a:ext uri="{FF2B5EF4-FFF2-40B4-BE49-F238E27FC236}">
                <a16:creationId xmlns:a16="http://schemas.microsoft.com/office/drawing/2014/main" id="{B4143B3F-A147-0766-DF85-3E7C3BC77C1C}"/>
              </a:ext>
            </a:extLst>
          </p:cNvPr>
          <p:cNvSpPr>
            <a:spLocks noGrp="1"/>
          </p:cNvSpPr>
          <p:nvPr>
            <p:ph type="subTitle" idx="13"/>
          </p:nvPr>
        </p:nvSpPr>
        <p:spPr/>
        <p:txBody>
          <a:bodyPr/>
          <a:lstStyle/>
          <a:p>
            <a:r>
              <a:rPr lang="en-US" sz="2000"/>
              <a:t>PSF &amp; FWHM</a:t>
            </a: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61C07B52-A443-019A-F142-76852C4749D3}"/>
                  </a:ext>
                </a:extLst>
              </p:cNvPr>
              <p:cNvSpPr>
                <a:spLocks noGrp="1"/>
              </p:cNvSpPr>
              <p:nvPr>
                <p:ph idx="1"/>
              </p:nvPr>
            </p:nvSpPr>
            <p:spPr>
              <a:xfrm>
                <a:off x="314753" y="1272073"/>
                <a:ext cx="7594881" cy="4787994"/>
              </a:xfrm>
            </p:spPr>
            <p:txBody>
              <a:bodyPr/>
              <a:lstStyle/>
              <a:p>
                <a:r>
                  <a:rPr lang="en-GB" b="1"/>
                  <a:t>PSF(Point Spread Function model):</a:t>
                </a:r>
              </a:p>
              <a:p>
                <a:r>
                  <a:rPr lang="en-GB"/>
                  <a:t>Describes how a point source</a:t>
                </a:r>
                <a:r>
                  <a:rPr lang="zh-CN" altLang="en-US"/>
                  <a:t> </a:t>
                </a:r>
                <a:r>
                  <a:rPr lang="en-GB"/>
                  <a:t>appears in the image</a:t>
                </a:r>
                <a:r>
                  <a:rPr lang="en-US"/>
                  <a:t>.</a:t>
                </a:r>
                <a:r>
                  <a:rPr lang="en-GB"/>
                  <a:t> We assume the PSF to be Gaussian in shape. </a:t>
                </a:r>
                <a:r>
                  <a:rPr lang="en-GB" sz="1600">
                    <a:solidFill>
                      <a:schemeClr val="accent1"/>
                    </a:solidFill>
                  </a:rPr>
                  <a:t>[1]</a:t>
                </a:r>
                <a:endParaRPr lang="en-GB" sz="1600"/>
              </a:p>
              <a:p>
                <a:endParaRPr lang="en-GB" sz="40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exp</m:t>
                      </m:r>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oMath>
                  </m:oMathPara>
                </a14:m>
                <a:endParaRPr lang="en-GB"/>
              </a:p>
              <a:p>
                <a:endParaRPr lang="en-GB" sz="1000"/>
              </a:p>
              <a:p>
                <a:r>
                  <a:rPr lang="en-GB" b="1"/>
                  <a:t>FWHM (Full Width at Half Maximum):</a:t>
                </a:r>
              </a:p>
              <a:p>
                <a:r>
                  <a:rPr lang="en-GB"/>
                  <a:t>Defined as the width of the PSF at half of its maximum intensity.</a:t>
                </a:r>
              </a:p>
              <a:p>
                <a:endParaRPr lang="en-GB" sz="50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𝐹𝑊𝐻𝑀</m:t>
                      </m:r>
                      <m:r>
                        <a:rPr lang="en-US" b="0" i="1" smtClean="0">
                          <a:latin typeface="Cambria Math" panose="02040503050406030204" pitchFamily="18" charset="0"/>
                        </a:rPr>
                        <m:t>=2</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𝑙𝑛</m:t>
                          </m:r>
                          <m:r>
                            <a:rPr lang="en-US" b="0" i="1" smtClean="0">
                              <a:latin typeface="Cambria Math" panose="02040503050406030204" pitchFamily="18" charset="0"/>
                            </a:rPr>
                            <m:t>2</m:t>
                          </m:r>
                        </m:e>
                      </m:rad>
                      <m:r>
                        <a:rPr lang="en-US" b="0" i="1" smtClean="0">
                          <a:latin typeface="Cambria Math" panose="02040503050406030204" pitchFamily="18" charset="0"/>
                          <a:ea typeface="Cambria Math" panose="02040503050406030204" pitchFamily="18" charset="0"/>
                        </a:rPr>
                        <m:t>𝜎</m:t>
                      </m:r>
                    </m:oMath>
                  </m:oMathPara>
                </a14:m>
                <a:endParaRPr lang="en-US"/>
              </a:p>
              <a:p>
                <a:endParaRPr lang="en-US" sz="500"/>
              </a:p>
              <a:p>
                <a:r>
                  <a:rPr lang="en-GB"/>
                  <a:t>Loop over FWHM=(1,20): galaxies’ typical FWHM range.</a:t>
                </a:r>
              </a:p>
              <a:p>
                <a:endParaRPr lang="en-GB" sz="500"/>
              </a:p>
              <a:p>
                <a:r>
                  <a:rPr lang="en-GB"/>
                  <a:t>Detect local background and local standard deviation based on 50x50 grids.</a:t>
                </a:r>
              </a:p>
              <a:p>
                <a:endParaRPr lang="en-US" sz="500"/>
              </a:p>
              <a:p>
                <a:pPr algn="ctr"/>
                <a14:m>
                  <m:oMath xmlns:m="http://schemas.openxmlformats.org/officeDocument/2006/math">
                    <m:r>
                      <a:rPr lang="en-US" b="0" i="1" smtClean="0">
                        <a:latin typeface="Cambria Math" panose="02040503050406030204" pitchFamily="18" charset="0"/>
                      </a:rPr>
                      <m:t>𝑡h𝑟𝑒𝑠h𝑜𝑙𝑑</m:t>
                    </m:r>
                    <m:r>
                      <a:rPr lang="en-US" b="0" i="1" smtClean="0">
                        <a:latin typeface="Cambria Math" panose="02040503050406030204" pitchFamily="18" charset="0"/>
                      </a:rPr>
                      <m:t>=</m:t>
                    </m:r>
                    <m:r>
                      <a:rPr lang="en-US" b="0" i="1" smtClean="0">
                        <a:latin typeface="Cambria Math" panose="02040503050406030204" pitchFamily="18" charset="0"/>
                      </a:rPr>
                      <m:t>𝑙𝑜𝑐𝑎𝑙</m:t>
                    </m:r>
                    <m:r>
                      <a:rPr lang="en-US" b="0" i="1" smtClean="0">
                        <a:latin typeface="Cambria Math" panose="02040503050406030204" pitchFamily="18" charset="0"/>
                      </a:rPr>
                      <m:t> </m:t>
                    </m:r>
                    <m:r>
                      <a:rPr lang="en-US" b="0" i="1" smtClean="0">
                        <a:latin typeface="Cambria Math" panose="02040503050406030204" pitchFamily="18" charset="0"/>
                      </a:rPr>
                      <m:t>𝑏𝑎𝑐𝑘𝑔𝑟𝑜𝑢𝑛𝑑</m:t>
                    </m:r>
                    <m:r>
                      <a:rPr lang="en-US" b="0" i="1" smtClean="0">
                        <a:latin typeface="Cambria Math" panose="02040503050406030204" pitchFamily="18" charset="0"/>
                      </a:rPr>
                      <m:t>(</m:t>
                    </m:r>
                    <m:r>
                      <a:rPr lang="en-US" b="0" i="1" smtClean="0">
                        <a:latin typeface="Cambria Math" panose="02040503050406030204" pitchFamily="18" charset="0"/>
                      </a:rPr>
                      <m:t>𝑀𝑒𝑑𝑖𝑎𝑛</m:t>
                    </m:r>
                    <m:r>
                      <a:rPr lang="en-US" b="0" i="1" smtClean="0">
                        <a:latin typeface="Cambria Math" panose="02040503050406030204" pitchFamily="18" charset="0"/>
                      </a:rPr>
                      <m:t>)+4∙</m:t>
                    </m:r>
                    <m:r>
                      <a:rPr lang="en-US" b="0" i="1" smtClean="0">
                        <a:latin typeface="Cambria Math" panose="02040503050406030204" pitchFamily="18" charset="0"/>
                      </a:rPr>
                      <m:t>𝑀𝐴𝐷</m:t>
                    </m:r>
                  </m:oMath>
                </a14:m>
                <a:r>
                  <a:rPr lang="en-US">
                    <a:ea typeface="Cambria Math" panose="02040503050406030204" pitchFamily="18" charset="0"/>
                  </a:rPr>
                  <a:t>       (trial and error)</a:t>
                </a:r>
              </a:p>
              <a:p>
                <a:endParaRPr lang="en-US" sz="500">
                  <a:ea typeface="Cambria Math" panose="02040503050406030204" pitchFamily="18" charset="0"/>
                </a:endParaRPr>
              </a:p>
              <a:p>
                <a:r>
                  <a:rPr lang="en-US">
                    <a:ea typeface="Cambria Math" panose="02040503050406030204" pitchFamily="18" charset="0"/>
                  </a:rPr>
                  <a:t>Returns: coordinates of centroids; number of pixels; total flux.</a:t>
                </a:r>
              </a:p>
              <a:p>
                <a:endParaRPr lang="en-US" sz="500">
                  <a:ea typeface="Cambria Math" panose="02040503050406030204" pitchFamily="18" charset="0"/>
                </a:endParaRPr>
              </a:p>
              <a:p>
                <a:r>
                  <a:rPr lang="en-US">
                    <a:ea typeface="Cambria Math" panose="02040503050406030204" pitchFamily="18" charset="0"/>
                  </a:rPr>
                  <a:t>Filter out noisy points near to the edge: </a:t>
                </a:r>
              </a:p>
              <a:p>
                <a:r>
                  <a:rPr lang="en-US">
                    <a:ea typeface="Cambria Math" panose="02040503050406030204" pitchFamily="18" charset="0"/>
                  </a:rPr>
                  <a:t>exclude shapes with total number of pixels &lt; 25</a:t>
                </a:r>
              </a:p>
              <a:p>
                <a:endParaRPr lang="en-US" b="0">
                  <a:ea typeface="Cambria Math" panose="02040503050406030204" pitchFamily="18" charset="0"/>
                </a:endParaRPr>
              </a:p>
              <a:p>
                <a:endParaRPr lang="en-US"/>
              </a:p>
              <a:p>
                <a:endParaRPr lang="en-US"/>
              </a:p>
              <a:p>
                <a:br>
                  <a:rPr lang="en-US" i="1">
                    <a:latin typeface="DejaVu Math TeX Gyre" panose="02000503000000000000" charset="0"/>
                    <a:cs typeface="DejaVu Math TeX Gyre" panose="02000503000000000000" charset="0"/>
                  </a:rPr>
                </a:br>
                <a:endParaRPr lang="en-US" i="1">
                  <a:latin typeface="DejaVu Math TeX Gyre" panose="02000503000000000000" charset="0"/>
                  <a:cs typeface="DejaVu Math TeX Gyre" panose="02000503000000000000" charset="0"/>
                </a:endParaRPr>
              </a:p>
            </p:txBody>
          </p:sp>
        </mc:Choice>
        <mc:Fallback xmlns="">
          <p:sp>
            <p:nvSpPr>
              <p:cNvPr id="10" name="Content Placeholder 4">
                <a:extLst>
                  <a:ext uri="{FF2B5EF4-FFF2-40B4-BE49-F238E27FC236}">
                    <a16:creationId xmlns:a16="http://schemas.microsoft.com/office/drawing/2014/main" id="{61C07B52-A443-019A-F142-76852C4749D3}"/>
                  </a:ext>
                </a:extLst>
              </p:cNvPr>
              <p:cNvSpPr>
                <a:spLocks noGrp="1" noRot="1" noChangeAspect="1" noMove="1" noResize="1" noEditPoints="1" noAdjustHandles="1" noChangeArrowheads="1" noChangeShapeType="1" noTextEdit="1"/>
              </p:cNvSpPr>
              <p:nvPr>
                <p:ph idx="1"/>
              </p:nvPr>
            </p:nvSpPr>
            <p:spPr>
              <a:xfrm>
                <a:off x="314753" y="1272073"/>
                <a:ext cx="7594881" cy="4787994"/>
              </a:xfrm>
              <a:blipFill>
                <a:blip r:embed="rId2"/>
                <a:stretch>
                  <a:fillRect l="-1926" t="-1783" r="-1124" b="-242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81DCAD9-C2ED-7295-BF55-9175BFB6A26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832717" y="839160"/>
            <a:ext cx="4032017" cy="4935417"/>
          </a:xfrm>
          <a:prstGeom prst="rect">
            <a:avLst/>
          </a:prstGeom>
        </p:spPr>
      </p:pic>
      <p:sp>
        <p:nvSpPr>
          <p:cNvPr id="13" name="Footer Placeholder 7">
            <a:extLst>
              <a:ext uri="{FF2B5EF4-FFF2-40B4-BE49-F238E27FC236}">
                <a16:creationId xmlns:a16="http://schemas.microsoft.com/office/drawing/2014/main" id="{815C4B0F-284C-4CB9-5E8E-0C23AE2339E1}"/>
              </a:ext>
            </a:extLst>
          </p:cNvPr>
          <p:cNvSpPr txBox="1">
            <a:spLocks/>
          </p:cNvSpPr>
          <p:nvPr/>
        </p:nvSpPr>
        <p:spPr>
          <a:xfrm>
            <a:off x="325799" y="6003179"/>
            <a:ext cx="7508384" cy="583962"/>
          </a:xfrm>
          <a:prstGeom prst="rect">
            <a:avLst/>
          </a:prstGeom>
        </p:spPr>
        <p:txBody>
          <a:bodyPr vert="horz" lIns="0" tIns="0" rIns="0" bIns="0" rtlCol="0" anchor="b">
            <a:noAutofit/>
          </a:bodyPr>
          <a:lstStyle>
            <a:defPPr>
              <a:defRPr lang="en-US"/>
            </a:defPPr>
            <a:lvl1pPr marL="0" algn="l" defTabSz="914400" rtl="0" eaLnBrk="1" latinLnBrk="0" hangingPunct="1">
              <a:defRPr sz="85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REFERENCE [1]: Galaxy Number Counts from the Sloan Digital Sky Survey Commissioning Data, Yasuda et al., 2001, Astronomical Journal, 122, 1104</a:t>
            </a:r>
          </a:p>
          <a:p>
            <a:endParaRPr lang="en-GB"/>
          </a:p>
          <a:p>
            <a:endParaRPr lang="en-GB"/>
          </a:p>
        </p:txBody>
      </p:sp>
      <p:pic>
        <p:nvPicPr>
          <p:cNvPr id="14" name="Picture 13">
            <a:extLst>
              <a:ext uri="{FF2B5EF4-FFF2-40B4-BE49-F238E27FC236}">
                <a16:creationId xmlns:a16="http://schemas.microsoft.com/office/drawing/2014/main" id="{289BD113-492E-ADC5-8FE4-1586F8A71FC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20680" y="892234"/>
            <a:ext cx="3874790" cy="4981872"/>
          </a:xfrm>
          <a:prstGeom prst="rect">
            <a:avLst/>
          </a:prstGeom>
        </p:spPr>
      </p:pic>
      <p:pic>
        <p:nvPicPr>
          <p:cNvPr id="15" name="Picture 14">
            <a:extLst>
              <a:ext uri="{FF2B5EF4-FFF2-40B4-BE49-F238E27FC236}">
                <a16:creationId xmlns:a16="http://schemas.microsoft.com/office/drawing/2014/main" id="{8AC4AB9C-6DD9-530E-820B-6025CB3EFF4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75125" y="839160"/>
            <a:ext cx="4547199" cy="5226327"/>
          </a:xfrm>
          <a:prstGeom prst="rect">
            <a:avLst/>
          </a:prstGeom>
        </p:spPr>
      </p:pic>
      <p:pic>
        <p:nvPicPr>
          <p:cNvPr id="16" name="Picture 15">
            <a:extLst>
              <a:ext uri="{FF2B5EF4-FFF2-40B4-BE49-F238E27FC236}">
                <a16:creationId xmlns:a16="http://schemas.microsoft.com/office/drawing/2014/main" id="{761BD2CD-919C-FB61-1717-9EFD263807E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586170" y="613160"/>
            <a:ext cx="4525108" cy="5418823"/>
          </a:xfrm>
          <a:prstGeom prst="rect">
            <a:avLst/>
          </a:prstGeom>
        </p:spPr>
      </p:pic>
    </p:spTree>
    <p:extLst>
      <p:ext uri="{BB962C8B-B14F-4D97-AF65-F5344CB8AC3E}">
        <p14:creationId xmlns:p14="http://schemas.microsoft.com/office/powerpoint/2010/main" val="3305121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a:t>
            </a:r>
          </a:p>
        </p:txBody>
      </p:sp>
      <p:sp>
        <p:nvSpPr>
          <p:cNvPr id="7" name="Date Placeholder 6"/>
          <p:cNvSpPr>
            <a:spLocks noGrp="1"/>
          </p:cNvSpPr>
          <p:nvPr>
            <p:ph type="dt" sz="half" idx="10"/>
          </p:nvPr>
        </p:nvSpPr>
        <p:spPr/>
        <p:txBody>
          <a:bodyPr/>
          <a:lstStyle/>
          <a:p>
            <a:fld id="{9A2B334F-B278-8D49-8522-E69458AF87DF}" type="datetime1">
              <a:rPr lang="en-GB" smtClean="0"/>
              <a:t>25/10/2024</a:t>
            </a:fld>
            <a:endParaRPr lang="en-GB"/>
          </a:p>
        </p:txBody>
      </p:sp>
      <p:sp>
        <p:nvSpPr>
          <p:cNvPr id="9" name="Slide Number Placeholder 8"/>
          <p:cNvSpPr>
            <a:spLocks noGrp="1"/>
          </p:cNvSpPr>
          <p:nvPr>
            <p:ph type="sldNum" sz="quarter" idx="12"/>
          </p:nvPr>
        </p:nvSpPr>
        <p:spPr/>
        <p:txBody>
          <a:bodyPr/>
          <a:lstStyle/>
          <a:p>
            <a:fld id="{CBA53E11-492D-48B3-9F9B-09541CA2A39A}" type="slidenum">
              <a:rPr lang="en-GB" smtClean="0"/>
              <a:t>6</a:t>
            </a:fld>
            <a:endParaRPr lang="en-GB"/>
          </a:p>
        </p:txBody>
      </p:sp>
      <p:sp>
        <p:nvSpPr>
          <p:cNvPr id="4" name="Subtitle 3"/>
          <p:cNvSpPr>
            <a:spLocks noGrp="1"/>
          </p:cNvSpPr>
          <p:nvPr>
            <p:ph type="subTitle" idx="13"/>
          </p:nvPr>
        </p:nvSpPr>
        <p:spPr/>
        <p:txBody>
          <a:bodyPr/>
          <a:lstStyle/>
          <a:p>
            <a:r>
              <a:rPr lang="en-GB" sz="2000" b="1"/>
              <a:t>Comparing with fixed aperture photometry</a:t>
            </a:r>
          </a:p>
        </p:txBody>
      </p:sp>
      <p:sp>
        <p:nvSpPr>
          <p:cNvPr id="15" name="TextBox 14">
            <a:extLst>
              <a:ext uri="{FF2B5EF4-FFF2-40B4-BE49-F238E27FC236}">
                <a16:creationId xmlns:a16="http://schemas.microsoft.com/office/drawing/2014/main" id="{B4C77792-A510-1AEB-943B-6F3779ABB1F2}"/>
              </a:ext>
            </a:extLst>
          </p:cNvPr>
          <p:cNvSpPr txBox="1"/>
          <p:nvPr/>
        </p:nvSpPr>
        <p:spPr>
          <a:xfrm>
            <a:off x="580416" y="5185863"/>
            <a:ext cx="4640846" cy="1363769"/>
          </a:xfrm>
          <a:prstGeom prst="rect">
            <a:avLst/>
          </a:prstGeom>
          <a:noFill/>
        </p:spPr>
        <p:txBody>
          <a:bodyPr wrap="square" lIns="0" tIns="0" rIns="0" bIns="0" rtlCol="0">
            <a:noAutofit/>
          </a:bodyPr>
          <a:lstStyle/>
          <a:p>
            <a:pPr>
              <a:lnSpc>
                <a:spcPct val="105000"/>
              </a:lnSpc>
            </a:pPr>
            <a:r>
              <a:rPr lang="en-US" altLang="zh-CN" sz="1400"/>
              <a:t>·</a:t>
            </a:r>
            <a:r>
              <a:rPr lang="zh-CN" altLang="en-US" sz="1400"/>
              <a:t> </a:t>
            </a:r>
            <a:r>
              <a:rPr lang="en-US" altLang="zh-CN" sz="1400"/>
              <a:t>Multiple detection of a single source or single detection of       multiple sources</a:t>
            </a:r>
            <a:endParaRPr lang="en-GB" altLang="zh-CN" sz="1400"/>
          </a:p>
          <a:p>
            <a:pPr algn="just">
              <a:lnSpc>
                <a:spcPct val="105000"/>
              </a:lnSpc>
            </a:pPr>
            <a:r>
              <a:rPr lang="en-US" altLang="zh-CN" sz="1400"/>
              <a:t>· Not optimal for faint sources and elliptical sources</a:t>
            </a:r>
          </a:p>
          <a:p>
            <a:pPr>
              <a:lnSpc>
                <a:spcPct val="105000"/>
              </a:lnSpc>
            </a:pPr>
            <a:r>
              <a:rPr lang="en-US" altLang="zh-CN" sz="1400"/>
              <a:t>· Large variance of detection when changing aperture size</a:t>
            </a:r>
            <a:endParaRPr lang="en-US" sz="1400"/>
          </a:p>
          <a:p>
            <a:pPr algn="l">
              <a:lnSpc>
                <a:spcPct val="105000"/>
              </a:lnSpc>
            </a:pPr>
            <a:endParaRPr lang="en-US" sz="1600"/>
          </a:p>
          <a:p>
            <a:pPr algn="l">
              <a:lnSpc>
                <a:spcPct val="105000"/>
              </a:lnSpc>
            </a:pPr>
            <a:endParaRPr lang="en-US" sz="1600"/>
          </a:p>
          <a:p>
            <a:pPr algn="l">
              <a:lnSpc>
                <a:spcPct val="105000"/>
              </a:lnSpc>
            </a:pPr>
            <a:endParaRPr lang="en-US" sz="1600">
              <a:solidFill>
                <a:schemeClr val="tx1"/>
              </a:solidFill>
            </a:endParaRPr>
          </a:p>
        </p:txBody>
      </p:sp>
      <p:pic>
        <p:nvPicPr>
          <p:cNvPr id="19" name="Picture 18">
            <a:extLst>
              <a:ext uri="{FF2B5EF4-FFF2-40B4-BE49-F238E27FC236}">
                <a16:creationId xmlns:a16="http://schemas.microsoft.com/office/drawing/2014/main" id="{A8854C2C-2269-7D11-8EBA-8A533F8A02E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74399" y="1086894"/>
            <a:ext cx="6038135" cy="3838528"/>
          </a:xfrm>
          <a:prstGeom prst="rect">
            <a:avLst/>
          </a:prstGeom>
        </p:spPr>
      </p:pic>
      <p:pic>
        <p:nvPicPr>
          <p:cNvPr id="20" name="Picture 19">
            <a:extLst>
              <a:ext uri="{FF2B5EF4-FFF2-40B4-BE49-F238E27FC236}">
                <a16:creationId xmlns:a16="http://schemas.microsoft.com/office/drawing/2014/main" id="{0580ED58-205E-40B7-EDEB-FC9DD7345B09}"/>
              </a:ext>
            </a:extLst>
          </p:cNvPr>
          <p:cNvPicPr>
            <a:picLocks noChangeAspect="1"/>
          </p:cNvPicPr>
          <p:nvPr/>
        </p:nvPicPr>
        <p:blipFill rotWithShape="1">
          <a:blip r:embed="rId2"/>
          <a:srcRect l="40751" t="34381" r="18502" b="12833"/>
          <a:stretch/>
        </p:blipFill>
        <p:spPr>
          <a:xfrm>
            <a:off x="6509792" y="893781"/>
            <a:ext cx="4942270" cy="4070105"/>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90654A-1530-4D82-2B04-CEAAA548155F}"/>
                  </a:ext>
                </a:extLst>
              </p:cNvPr>
              <p:cNvSpPr txBox="1"/>
              <p:nvPr/>
            </p:nvSpPr>
            <p:spPr>
              <a:xfrm>
                <a:off x="6389133" y="5167203"/>
                <a:ext cx="4640846" cy="1363769"/>
              </a:xfrm>
              <a:prstGeom prst="rect">
                <a:avLst/>
              </a:prstGeom>
              <a:noFill/>
            </p:spPr>
            <p:txBody>
              <a:bodyPr wrap="square" lIns="0" tIns="0" rIns="0" bIns="0" rtlCol="0">
                <a:noAutofit/>
              </a:bodyPr>
              <a:lstStyle/>
              <a:p>
                <a:pPr>
                  <a:lnSpc>
                    <a:spcPct val="105000"/>
                  </a:lnSpc>
                </a:pPr>
                <a:r>
                  <a:rPr lang="en-US" altLang="zh-CN" sz="1400"/>
                  <a:t>· Can detect elliptical shape effectively</a:t>
                </a:r>
                <a:endParaRPr lang="en-GB" altLang="zh-CN" sz="1400"/>
              </a:p>
              <a:p>
                <a:pPr algn="just">
                  <a:lnSpc>
                    <a:spcPct val="105000"/>
                  </a:lnSpc>
                </a:pPr>
                <a:r>
                  <a:rPr lang="en-US" altLang="zh-CN" sz="1400"/>
                  <a:t>· No repeat detection</a:t>
                </a:r>
              </a:p>
              <a:p>
                <a:pPr>
                  <a:lnSpc>
                    <a:spcPct val="105000"/>
                  </a:lnSpc>
                </a:pPr>
                <a:r>
                  <a:rPr lang="en-US" altLang="zh-CN" sz="1400"/>
                  <a:t>· Better performance for crowded fields</a:t>
                </a:r>
              </a:p>
              <a:p>
                <a:pPr>
                  <a:lnSpc>
                    <a:spcPct val="105000"/>
                  </a:lnSpc>
                </a:pPr>
                <a:r>
                  <a:rPr lang="en-US" altLang="zh-CN" sz="1400"/>
                  <a:t>· Return total flux and number of pixels automatically, </a:t>
                </a:r>
                <a14:m>
                  <m:oMath xmlns:m="http://schemas.openxmlformats.org/officeDocument/2006/math">
                    <m:r>
                      <a:rPr lang="en-US" altLang="zh-CN" sz="1400" i="1" dirty="0" smtClean="0">
                        <a:latin typeface="Cambria Math" panose="02040503050406030204" pitchFamily="18" charset="0"/>
                      </a:rPr>
                      <m:t>𝑟𝑒𝑎𝑙</m:t>
                    </m:r>
                    <m:r>
                      <a:rPr lang="en-US" altLang="zh-CN" sz="1400" i="1" dirty="0" smtClean="0">
                        <a:latin typeface="Cambria Math" panose="02040503050406030204" pitchFamily="18" charset="0"/>
                      </a:rPr>
                      <m:t> </m:t>
                    </m:r>
                    <m:r>
                      <a:rPr lang="en-US" altLang="zh-CN" sz="1400" i="1" dirty="0" smtClean="0">
                        <a:latin typeface="Cambria Math" panose="02040503050406030204" pitchFamily="18" charset="0"/>
                      </a:rPr>
                      <m:t>𝑓𝑙𝑢𝑥</m:t>
                    </m:r>
                    <m:r>
                      <a:rPr lang="en-US" altLang="zh-CN" sz="1400" i="1" dirty="0" smtClean="0">
                        <a:latin typeface="Cambria Math" panose="02040503050406030204" pitchFamily="18" charset="0"/>
                      </a:rPr>
                      <m:t>=</m:t>
                    </m:r>
                    <m:r>
                      <a:rPr lang="en-US" altLang="zh-CN" sz="1400" i="1" dirty="0" smtClean="0">
                        <a:latin typeface="Cambria Math" panose="02040503050406030204" pitchFamily="18" charset="0"/>
                      </a:rPr>
                      <m:t>𝑡𝑜𝑡𝑎𝑙</m:t>
                    </m:r>
                    <m:r>
                      <a:rPr lang="en-US" altLang="zh-CN" sz="1400" i="1" dirty="0" smtClean="0">
                        <a:latin typeface="Cambria Math" panose="02040503050406030204" pitchFamily="18" charset="0"/>
                      </a:rPr>
                      <m:t> </m:t>
                    </m:r>
                    <m:r>
                      <a:rPr lang="en-US" altLang="zh-CN" sz="1400" i="1" dirty="0" smtClean="0">
                        <a:latin typeface="Cambria Math" panose="02040503050406030204" pitchFamily="18" charset="0"/>
                      </a:rPr>
                      <m:t>𝑓𝑙𝑢𝑥</m:t>
                    </m:r>
                    <m:r>
                      <a:rPr lang="en-US" altLang="zh-CN" sz="1400" i="1" dirty="0" smtClean="0">
                        <a:latin typeface="Cambria Math" panose="02040503050406030204" pitchFamily="18" charset="0"/>
                      </a:rPr>
                      <m:t>−</m:t>
                    </m:r>
                    <m:r>
                      <a:rPr lang="en-US" altLang="zh-CN" sz="1400" i="1" dirty="0" err="1" smtClean="0">
                        <a:latin typeface="Cambria Math" panose="02040503050406030204" pitchFamily="18" charset="0"/>
                      </a:rPr>
                      <m:t>𝑛𝑝𝑖𝑥</m:t>
                    </m:r>
                    <m:r>
                      <a:rPr lang="en-US" altLang="zh-CN" sz="1400" i="1" dirty="0" smtClean="0">
                        <a:latin typeface="Cambria Math" panose="02040503050406030204" pitchFamily="18" charset="0"/>
                      </a:rPr>
                      <m:t>∗</m:t>
                    </m:r>
                    <m:r>
                      <a:rPr lang="en-US" altLang="zh-CN" sz="1400" i="1" dirty="0" smtClean="0">
                        <a:latin typeface="Cambria Math" panose="02040503050406030204" pitchFamily="18" charset="0"/>
                      </a:rPr>
                      <m:t>𝑙𝑜𝑐𝑎𝑙</m:t>
                    </m:r>
                    <m:r>
                      <a:rPr lang="en-US" altLang="zh-CN" sz="1400" i="1" dirty="0" smtClean="0">
                        <a:latin typeface="Cambria Math" panose="02040503050406030204" pitchFamily="18" charset="0"/>
                      </a:rPr>
                      <m:t> </m:t>
                    </m:r>
                    <m:r>
                      <a:rPr lang="en-US" altLang="zh-CN" sz="1400" i="1" dirty="0" err="1" smtClean="0">
                        <a:latin typeface="Cambria Math" panose="02040503050406030204" pitchFamily="18" charset="0"/>
                      </a:rPr>
                      <m:t>𝑏</m:t>
                    </m:r>
                    <m:r>
                      <a:rPr lang="en-US" altLang="zh-CN" sz="1400" b="0" i="1" dirty="0" smtClean="0">
                        <a:latin typeface="Cambria Math" panose="02040503050406030204" pitchFamily="18" charset="0"/>
                      </a:rPr>
                      <m:t>𝑎𝑐𝑘𝑔𝑟𝑜𝑢𝑛𝑑</m:t>
                    </m:r>
                  </m:oMath>
                </a14:m>
                <a:endParaRPr lang="en-US" sz="1400"/>
              </a:p>
              <a:p>
                <a:pPr algn="l">
                  <a:lnSpc>
                    <a:spcPct val="105000"/>
                  </a:lnSpc>
                </a:pPr>
                <a:endParaRPr lang="en-US" sz="1600"/>
              </a:p>
              <a:p>
                <a:pPr algn="l">
                  <a:lnSpc>
                    <a:spcPct val="105000"/>
                  </a:lnSpc>
                </a:pPr>
                <a:endParaRPr lang="en-US" sz="1600"/>
              </a:p>
              <a:p>
                <a:pPr algn="l">
                  <a:lnSpc>
                    <a:spcPct val="105000"/>
                  </a:lnSpc>
                </a:pPr>
                <a:endParaRPr lang="en-US" sz="1600">
                  <a:solidFill>
                    <a:schemeClr val="tx1"/>
                  </a:solidFill>
                </a:endParaRPr>
              </a:p>
            </p:txBody>
          </p:sp>
        </mc:Choice>
        <mc:Fallback xmlns="">
          <p:sp>
            <p:nvSpPr>
              <p:cNvPr id="21" name="TextBox 20">
                <a:extLst>
                  <a:ext uri="{FF2B5EF4-FFF2-40B4-BE49-F238E27FC236}">
                    <a16:creationId xmlns:a16="http://schemas.microsoft.com/office/drawing/2014/main" id="{8290654A-1530-4D82-2B04-CEAAA548155F}"/>
                  </a:ext>
                </a:extLst>
              </p:cNvPr>
              <p:cNvSpPr txBox="1">
                <a:spLocks noRot="1" noChangeAspect="1" noMove="1" noResize="1" noEditPoints="1" noAdjustHandles="1" noChangeArrowheads="1" noChangeShapeType="1" noTextEdit="1"/>
              </p:cNvSpPr>
              <p:nvPr/>
            </p:nvSpPr>
            <p:spPr>
              <a:xfrm>
                <a:off x="6389133" y="5167203"/>
                <a:ext cx="4640846" cy="1363769"/>
              </a:xfrm>
              <a:prstGeom prst="rect">
                <a:avLst/>
              </a:prstGeom>
              <a:blipFill>
                <a:blip r:embed="rId3"/>
                <a:stretch>
                  <a:fillRect l="-2365" t="-4484"/>
                </a:stretch>
              </a:blipFill>
            </p:spPr>
            <p:txBody>
              <a:bodyPr/>
              <a:lstStyle/>
              <a:p>
                <a:r>
                  <a:rPr lang="en-US">
                    <a:noFill/>
                  </a:rPr>
                  <a:t> </a:t>
                </a:r>
              </a:p>
            </p:txBody>
          </p:sp>
        </mc:Fallback>
      </mc:AlternateContent>
      <p:pic>
        <p:nvPicPr>
          <p:cNvPr id="23" name="Picture 22" descr="A screen shot of a graph&#10;&#10;Description automatically generated">
            <a:extLst>
              <a:ext uri="{FF2B5EF4-FFF2-40B4-BE49-F238E27FC236}">
                <a16:creationId xmlns:a16="http://schemas.microsoft.com/office/drawing/2014/main" id="{431C858F-F975-3FC2-D990-78EA306A34F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1292" y="777862"/>
            <a:ext cx="4116832" cy="440800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84FC-8FDC-9423-2CFD-0CC6B3D54BE4}"/>
              </a:ext>
            </a:extLst>
          </p:cNvPr>
          <p:cNvSpPr>
            <a:spLocks noGrp="1"/>
          </p:cNvSpPr>
          <p:nvPr>
            <p:ph type="title"/>
          </p:nvPr>
        </p:nvSpPr>
        <p:spPr/>
        <p:txBody>
          <a:bodyPr/>
          <a:lstStyle/>
          <a:p>
            <a:r>
              <a:rPr lang="en-US"/>
              <a:t>Data and Analysis</a:t>
            </a:r>
          </a:p>
        </p:txBody>
      </p:sp>
      <p:sp>
        <p:nvSpPr>
          <p:cNvPr id="3" name="Date Placeholder 2">
            <a:extLst>
              <a:ext uri="{FF2B5EF4-FFF2-40B4-BE49-F238E27FC236}">
                <a16:creationId xmlns:a16="http://schemas.microsoft.com/office/drawing/2014/main" id="{3EFD46A2-B3E4-3726-D806-6CC6E5981738}"/>
              </a:ext>
            </a:extLst>
          </p:cNvPr>
          <p:cNvSpPr>
            <a:spLocks noGrp="1"/>
          </p:cNvSpPr>
          <p:nvPr>
            <p:ph type="dt" sz="half" idx="10"/>
          </p:nvPr>
        </p:nvSpPr>
        <p:spPr/>
        <p:txBody>
          <a:bodyPr/>
          <a:lstStyle/>
          <a:p>
            <a:fld id="{C4785A86-AD70-D740-AC15-EBE7EDC5D969}" type="datetime1">
              <a:rPr lang="en-GB" smtClean="0"/>
              <a:t>25/10/2024</a:t>
            </a:fld>
            <a:endParaRPr lang="en-GB"/>
          </a:p>
        </p:txBody>
      </p:sp>
      <p:sp>
        <p:nvSpPr>
          <p:cNvPr id="4" name="Slide Number Placeholder 3">
            <a:extLst>
              <a:ext uri="{FF2B5EF4-FFF2-40B4-BE49-F238E27FC236}">
                <a16:creationId xmlns:a16="http://schemas.microsoft.com/office/drawing/2014/main" id="{5AB2F62F-0A15-994E-2E65-00E318304A9F}"/>
              </a:ext>
            </a:extLst>
          </p:cNvPr>
          <p:cNvSpPr>
            <a:spLocks noGrp="1"/>
          </p:cNvSpPr>
          <p:nvPr>
            <p:ph type="sldNum" sz="quarter" idx="12"/>
          </p:nvPr>
        </p:nvSpPr>
        <p:spPr/>
        <p:txBody>
          <a:bodyPr/>
          <a:lstStyle/>
          <a:p>
            <a:fld id="{CBA53E11-492D-48B3-9F9B-09541CA2A39A}" type="slidenum">
              <a:rPr lang="en-GB" smtClean="0"/>
              <a:t>7</a:t>
            </a:fld>
            <a:endParaRPr lang="en-GB"/>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A7BC8C9-2E86-AE09-E312-A6C6D5506D1B}"/>
                  </a:ext>
                </a:extLst>
              </p:cNvPr>
              <p:cNvSpPr>
                <a:spLocks noGrp="1"/>
              </p:cNvSpPr>
              <p:nvPr>
                <p:ph idx="1"/>
              </p:nvPr>
            </p:nvSpPr>
            <p:spPr>
              <a:xfrm>
                <a:off x="325799" y="1293374"/>
                <a:ext cx="7714020" cy="4866481"/>
              </a:xfrm>
            </p:spPr>
            <p:txBody>
              <a:bodyPr/>
              <a:lstStyle/>
              <a:p>
                <a:r>
                  <a:rPr lang="en-US" b="1"/>
                  <a:t>We found 8253 galaxies in total. </a:t>
                </a:r>
              </a:p>
              <a:p>
                <a:endParaRPr lang="en-US" sz="1000"/>
              </a:p>
              <a:p>
                <a:r>
                  <a:rPr lang="en-US"/>
                  <a:t>From the header, the pixel scale for both RA and Dec axes (celestial coordinates) is </a:t>
                </a:r>
                <a14:m>
                  <m:oMath xmlns:m="http://schemas.openxmlformats.org/officeDocument/2006/math">
                    <m:r>
                      <a:rPr lang="en-US" b="0" i="1" smtClean="0">
                        <a:latin typeface="Cambria Math" panose="02040503050406030204" pitchFamily="18" charset="0"/>
                      </a:rPr>
                      <m:t>0.258</m:t>
                    </m:r>
                  </m:oMath>
                </a14:m>
                <a:r>
                  <a:rPr lang="en-US"/>
                  <a:t> arcsec/pixel.</a:t>
                </a:r>
              </a:p>
              <a:p>
                <a:endParaRPr lang="en-US" sz="500"/>
              </a:p>
              <a:p>
                <a:r>
                  <a:rPr lang="en-US"/>
                  <a:t>Each pixel covers an area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𝑝𝑖𝑥𝑒𝑙</m:t>
                        </m:r>
                      </m:sub>
                    </m:sSub>
                    <m:r>
                      <a:rPr lang="en-US" b="0" i="1" smtClean="0">
                        <a:latin typeface="Cambria Math" panose="02040503050406030204" pitchFamily="18" charset="0"/>
                      </a:rPr>
                      <m:t>=0.0666</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𝑎𝑟𝑐𝑠𝑒𝑐</m:t>
                        </m:r>
                      </m:e>
                      <m:sup>
                        <m:r>
                          <a:rPr lang="en-US" b="0" i="1" smtClean="0">
                            <a:latin typeface="Cambria Math" panose="02040503050406030204" pitchFamily="18" charset="0"/>
                          </a:rPr>
                          <m:t>2</m:t>
                        </m:r>
                      </m:sup>
                    </m:sSup>
                  </m:oMath>
                </a14:m>
                <a:endParaRPr lang="en-US"/>
              </a:p>
              <a:p>
                <a:endParaRPr lang="en-US" sz="500"/>
              </a:p>
              <a:p>
                <a:r>
                  <a:rPr lang="en-US"/>
                  <a:t>Total number of pixels in the image: </a:t>
                </a:r>
                <a:r>
                  <a:rPr lang="en-US" altLang="zh-CN" i="1">
                    <a:latin typeface="Cambria Math" panose="02040503050406030204" pitchFamily="18" charset="0"/>
                  </a:rPr>
                  <a:t>11858670</a:t>
                </a:r>
                <a:endParaRPr lang="en-US" i="1">
                  <a:latin typeface="Cambria Math" panose="02040503050406030204" pitchFamily="18" charset="0"/>
                </a:endParaRPr>
              </a:p>
              <a:p>
                <a:endParaRPr lang="en-US" sz="500"/>
              </a:p>
              <a:p>
                <a:r>
                  <a:rPr lang="en-US"/>
                  <a:t>Observed area: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789405 </m:t>
                        </m:r>
                        <m:r>
                          <a:rPr lang="en-US" b="0" i="1" smtClean="0">
                            <a:latin typeface="Cambria Math" panose="02040503050406030204" pitchFamily="18" charset="0"/>
                          </a:rPr>
                          <m:t>𝑎𝑟𝑐𝑠𝑒𝑐</m:t>
                        </m:r>
                      </m:e>
                      <m:sup>
                        <m:r>
                          <a:rPr lang="en-US" b="0" i="1" smtClean="0">
                            <a:latin typeface="Cambria Math" panose="02040503050406030204" pitchFamily="18" charset="0"/>
                          </a:rPr>
                          <m:t>2</m:t>
                        </m:r>
                      </m:sup>
                    </m:sSup>
                    <m:r>
                      <a:rPr lang="en-US" b="0" i="1" smtClean="0">
                        <a:latin typeface="Cambria Math" panose="02040503050406030204" pitchFamily="18" charset="0"/>
                      </a:rPr>
                      <m:t>=0.609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𝑑𝑒𝑔𝑟𝑒𝑒𝑠</m:t>
                        </m:r>
                      </m:e>
                      <m:sup>
                        <m:r>
                          <a:rPr lang="en-US" altLang="zh-CN" b="0" i="1" smtClean="0">
                            <a:latin typeface="Cambria Math" panose="02040503050406030204" pitchFamily="18" charset="0"/>
                          </a:rPr>
                          <m:t>2</m:t>
                        </m:r>
                      </m:sup>
                    </m:sSup>
                  </m:oMath>
                </a14:m>
                <a:endParaRPr lang="en-US"/>
              </a:p>
              <a:p>
                <a:endParaRPr lang="en-US" sz="500"/>
              </a:p>
              <a:p>
                <a:r>
                  <a:rPr lang="en-US" altLang="zh-CN"/>
                  <a:t>8 CCDs: </a:t>
                </a:r>
                <a14:m>
                  <m:oMath xmlns:m="http://schemas.openxmlformats.org/officeDocument/2006/math">
                    <m:r>
                      <a:rPr lang="en-US" altLang="zh-CN" i="1">
                        <a:latin typeface="Cambria Math" panose="02040503050406030204" pitchFamily="18" charset="0"/>
                      </a:rPr>
                      <m:t>4</m:t>
                    </m:r>
                    <m:r>
                      <a:rPr lang="en-US" altLang="zh-CN" b="0" i="1" smtClean="0">
                        <a:latin typeface="Cambria Math" panose="02040503050406030204" pitchFamily="18" charset="0"/>
                      </a:rPr>
                      <m:t>.87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𝑑𝑒𝑔𝑟𝑒𝑒𝑠</m:t>
                        </m:r>
                      </m:e>
                      <m:sup>
                        <m:r>
                          <a:rPr lang="en-US" altLang="zh-CN" b="0" i="1" smtClean="0">
                            <a:latin typeface="Cambria Math" panose="02040503050406030204" pitchFamily="18" charset="0"/>
                          </a:rPr>
                          <m:t>2</m:t>
                        </m:r>
                      </m:sup>
                    </m:sSup>
                  </m:oMath>
                </a14:m>
                <a:endParaRPr lang="en-US" altLang="zh-CN"/>
              </a:p>
              <a:p>
                <a:endParaRPr lang="en-US" altLang="zh-CN" sz="1000"/>
              </a:p>
              <a:p>
                <a:r>
                  <a:rPr lang="en-US" altLang="zh-CN"/>
                  <a:t>900000 galaxies across 440 square degrees were found in paper </a:t>
                </a:r>
                <a:r>
                  <a:rPr lang="en-US" altLang="zh-CN" sz="1600">
                    <a:solidFill>
                      <a:schemeClr val="accent1"/>
                    </a:solidFill>
                  </a:rPr>
                  <a:t>[1]</a:t>
                </a:r>
                <a:r>
                  <a:rPr lang="en-US" altLang="zh-CN"/>
                  <a:t>.</a:t>
                </a:r>
              </a:p>
              <a:p>
                <a:r>
                  <a:rPr lang="en-US" altLang="zh-CN"/>
                  <a:t>Assume evenly distributed galaxies, theoretically, 9965 galaxies should be found in the image.</a:t>
                </a:r>
              </a:p>
              <a:p>
                <a:endParaRPr lang="en-US" sz="1000"/>
              </a:p>
              <a:p>
                <a:r>
                  <a:rPr lang="en-US"/>
                  <a:t>Differed by: 17.2%, but 5% within </a:t>
                </a:r>
                <a:r>
                  <a:rPr lang="en-US" altLang="zh-CN"/>
                  <a:t>Gardner et al. </a:t>
                </a:r>
                <a:r>
                  <a:rPr lang="en-US" altLang="zh-CN" sz="1600">
                    <a:solidFill>
                      <a:schemeClr val="accent1"/>
                    </a:solidFill>
                  </a:rPr>
                  <a:t>[2] </a:t>
                </a:r>
                <a:r>
                  <a:rPr lang="en-US" altLang="zh-CN"/>
                  <a:t>and Bertin et al. </a:t>
                </a:r>
                <a:r>
                  <a:rPr lang="en-US" altLang="zh-CN" sz="1600">
                    <a:solidFill>
                      <a:schemeClr val="accent1"/>
                    </a:solidFill>
                  </a:rPr>
                  <a:t>[3]</a:t>
                </a:r>
                <a:endParaRPr lang="en-US" sz="1600">
                  <a:solidFill>
                    <a:schemeClr val="accent1"/>
                  </a:solidFill>
                </a:endParaRPr>
              </a:p>
              <a:p>
                <a:endParaRPr lang="en-US"/>
              </a:p>
            </p:txBody>
          </p:sp>
        </mc:Choice>
        <mc:Fallback xmlns="">
          <p:sp>
            <p:nvSpPr>
              <p:cNvPr id="5" name="Content Placeholder 4">
                <a:extLst>
                  <a:ext uri="{FF2B5EF4-FFF2-40B4-BE49-F238E27FC236}">
                    <a16:creationId xmlns:a16="http://schemas.microsoft.com/office/drawing/2014/main" id="{EA7BC8C9-2E86-AE09-E312-A6C6D5506D1B}"/>
                  </a:ext>
                </a:extLst>
              </p:cNvPr>
              <p:cNvSpPr>
                <a:spLocks noGrp="1" noRot="1" noChangeAspect="1" noMove="1" noResize="1" noEditPoints="1" noAdjustHandles="1" noChangeArrowheads="1" noChangeShapeType="1" noTextEdit="1"/>
              </p:cNvSpPr>
              <p:nvPr>
                <p:ph idx="1"/>
              </p:nvPr>
            </p:nvSpPr>
            <p:spPr>
              <a:xfrm>
                <a:off x="325799" y="1293374"/>
                <a:ext cx="7714020" cy="4866481"/>
              </a:xfrm>
              <a:blipFill>
                <a:blip r:embed="rId2"/>
                <a:stretch>
                  <a:fillRect l="-1817" t="-1754"/>
                </a:stretch>
              </a:blipFill>
            </p:spPr>
            <p:txBody>
              <a:bodyPr/>
              <a:lstStyle/>
              <a:p>
                <a:r>
                  <a:rPr lang="en-US">
                    <a:noFill/>
                  </a:rPr>
                  <a:t> </a:t>
                </a:r>
              </a:p>
            </p:txBody>
          </p:sp>
        </mc:Fallback>
      </mc:AlternateContent>
      <p:sp>
        <p:nvSpPr>
          <p:cNvPr id="8" name="Subtitle 7">
            <a:extLst>
              <a:ext uri="{FF2B5EF4-FFF2-40B4-BE49-F238E27FC236}">
                <a16:creationId xmlns:a16="http://schemas.microsoft.com/office/drawing/2014/main" id="{20A4A1E5-B774-23D0-9552-39A501BA07B3}"/>
              </a:ext>
            </a:extLst>
          </p:cNvPr>
          <p:cNvSpPr>
            <a:spLocks noGrp="1"/>
          </p:cNvSpPr>
          <p:nvPr>
            <p:ph type="subTitle" idx="13"/>
          </p:nvPr>
        </p:nvSpPr>
        <p:spPr/>
        <p:txBody>
          <a:bodyPr/>
          <a:lstStyle/>
          <a:p>
            <a:r>
              <a:rPr lang="en-US"/>
              <a:t>Galaxy statistics</a:t>
            </a:r>
          </a:p>
        </p:txBody>
      </p:sp>
      <p:sp>
        <p:nvSpPr>
          <p:cNvPr id="13" name="Footer Placeholder 7">
            <a:extLst>
              <a:ext uri="{FF2B5EF4-FFF2-40B4-BE49-F238E27FC236}">
                <a16:creationId xmlns:a16="http://schemas.microsoft.com/office/drawing/2014/main" id="{D25E68E5-29F4-051D-F390-9FF20887E135}"/>
              </a:ext>
            </a:extLst>
          </p:cNvPr>
          <p:cNvSpPr txBox="1">
            <a:spLocks/>
          </p:cNvSpPr>
          <p:nvPr/>
        </p:nvSpPr>
        <p:spPr>
          <a:xfrm>
            <a:off x="325799" y="6237804"/>
            <a:ext cx="7508384" cy="646799"/>
          </a:xfrm>
          <a:prstGeom prst="rect">
            <a:avLst/>
          </a:prstGeom>
        </p:spPr>
        <p:txBody>
          <a:bodyPr vert="horz" lIns="0" tIns="0" rIns="0" bIns="0" rtlCol="0" anchor="b">
            <a:noAutofit/>
          </a:bodyPr>
          <a:lstStyle>
            <a:defPPr>
              <a:defRPr lang="en-US"/>
            </a:defPPr>
            <a:lvl1pPr marL="0" algn="l" defTabSz="914400" rtl="0" eaLnBrk="1" latinLnBrk="0" hangingPunct="1">
              <a:defRPr sz="85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REFERENCE [1]: Yasuda, N., Fukugita, M., Narayanan, V. K., et al. (2001). Galaxy Number Counts from the Sloan Digital Sky Survey Commissioning Data. Astronomical Journal, 122, 1104-1124. DOI: 10.1086/322093</a:t>
            </a:r>
          </a:p>
          <a:p>
            <a:pPr marL="0" marR="0" lvl="0" indent="0" algn="l" defTabSz="914400" rtl="0" eaLnBrk="0" fontAlgn="base" latinLnBrk="0" hangingPunct="0">
              <a:lnSpc>
                <a:spcPct val="100000"/>
              </a:lnSpc>
              <a:spcBef>
                <a:spcPct val="0"/>
              </a:spcBef>
              <a:spcAft>
                <a:spcPct val="0"/>
              </a:spcAft>
              <a:buClrTx/>
              <a:buSzTx/>
              <a:tabLst/>
            </a:pPr>
            <a:r>
              <a:rPr lang="en-US" altLang="zh-CN" sz="850">
                <a:solidFill>
                  <a:schemeClr val="accent1"/>
                </a:solidFill>
              </a:rPr>
              <a:t>[2]: </a:t>
            </a:r>
            <a:r>
              <a:rPr lang="zh-CN" altLang="zh-CN" sz="850">
                <a:solidFill>
                  <a:schemeClr val="accent1"/>
                </a:solidFill>
              </a:rPr>
              <a:t>Gardner, J. P., Sharples, R. M., Carrasco, B. E., &amp; Frenk, C. S. (1996). Galaxy counts and redshift distributions: Estimation from deep surveys. Monthly Notices of the Royal Astronomical Society, 282(1), 1-25. DOI: 10.1093/mnras/282.1.1</a:t>
            </a:r>
          </a:p>
          <a:p>
            <a:pPr marL="0" marR="0" lvl="0" indent="0" algn="l" defTabSz="914400" rtl="0" eaLnBrk="0" fontAlgn="base" latinLnBrk="0" hangingPunct="0">
              <a:lnSpc>
                <a:spcPct val="100000"/>
              </a:lnSpc>
              <a:spcBef>
                <a:spcPct val="0"/>
              </a:spcBef>
              <a:spcAft>
                <a:spcPct val="0"/>
              </a:spcAft>
              <a:buClrTx/>
              <a:buSzTx/>
              <a:tabLst/>
            </a:pPr>
            <a:r>
              <a:rPr lang="en-US" altLang="zh-CN" sz="850">
                <a:solidFill>
                  <a:schemeClr val="accent1"/>
                </a:solidFill>
              </a:rPr>
              <a:t>[3]: </a:t>
            </a:r>
            <a:r>
              <a:rPr lang="zh-CN" altLang="zh-CN" sz="850">
                <a:solidFill>
                  <a:schemeClr val="accent1"/>
                </a:solidFill>
              </a:rPr>
              <a:t>Bertin, E., &amp; Dennefeld, M. (1997). Star-galaxy separation and galaxy counts: Analysis of deep imaging data. Astronomy &amp; Astrophysics, 317, 43-55. Available at: </a:t>
            </a:r>
            <a:r>
              <a:rPr lang="zh-CN" altLang="zh-CN" sz="850">
                <a:solidFill>
                  <a:schemeClr val="accent1"/>
                </a:solidFill>
                <a:hlinkClick r:id="rId3">
                  <a:extLst>
                    <a:ext uri="{A12FA001-AC4F-418D-AE19-62706E023703}">
                      <ahyp:hlinkClr xmlns:ahyp="http://schemas.microsoft.com/office/drawing/2018/hyperlinkcolor" val="tx"/>
                    </a:ext>
                  </a:extLst>
                </a:hlinkClick>
              </a:rPr>
              <a:t>https://adsabs.harvard.edu/abs/1997A%26A...317...43B</a:t>
            </a:r>
            <a:endParaRPr lang="zh-CN" altLang="zh-CN" sz="850">
              <a:solidFill>
                <a:schemeClr val="accent1"/>
              </a:solidFill>
            </a:endParaRPr>
          </a:p>
          <a:p>
            <a:endParaRPr lang="en-GB"/>
          </a:p>
          <a:p>
            <a:endParaRPr lang="en-GB"/>
          </a:p>
          <a:p>
            <a:endParaRPr lang="en-GB"/>
          </a:p>
          <a:p>
            <a:endParaRPr lang="en-GB"/>
          </a:p>
        </p:txBody>
      </p:sp>
      <p:pic>
        <p:nvPicPr>
          <p:cNvPr id="14" name="Picture 15">
            <a:extLst>
              <a:ext uri="{FF2B5EF4-FFF2-40B4-BE49-F238E27FC236}">
                <a16:creationId xmlns:a16="http://schemas.microsoft.com/office/drawing/2014/main" id="{32925171-87DE-0CA6-08D3-C6243CD631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66892" y="788060"/>
            <a:ext cx="4525108" cy="5418823"/>
          </a:xfrm>
          <a:prstGeom prst="rect">
            <a:avLst/>
          </a:prstGeom>
        </p:spPr>
      </p:pic>
    </p:spTree>
    <p:extLst>
      <p:ext uri="{BB962C8B-B14F-4D97-AF65-F5344CB8AC3E}">
        <p14:creationId xmlns:p14="http://schemas.microsoft.com/office/powerpoint/2010/main" val="727729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C97F-3743-B984-E43A-D3F57A416A82}"/>
              </a:ext>
            </a:extLst>
          </p:cNvPr>
          <p:cNvSpPr>
            <a:spLocks noGrp="1"/>
          </p:cNvSpPr>
          <p:nvPr>
            <p:ph type="title"/>
          </p:nvPr>
        </p:nvSpPr>
        <p:spPr/>
        <p:txBody>
          <a:bodyPr/>
          <a:lstStyle/>
          <a:p>
            <a:r>
              <a:rPr lang="en-US"/>
              <a:t>Data and Analysis</a:t>
            </a:r>
          </a:p>
        </p:txBody>
      </p:sp>
      <p:sp>
        <p:nvSpPr>
          <p:cNvPr id="3" name="Date Placeholder 2">
            <a:extLst>
              <a:ext uri="{FF2B5EF4-FFF2-40B4-BE49-F238E27FC236}">
                <a16:creationId xmlns:a16="http://schemas.microsoft.com/office/drawing/2014/main" id="{BE02B744-0F55-8A3C-6382-5CDEEDBBB19C}"/>
              </a:ext>
            </a:extLst>
          </p:cNvPr>
          <p:cNvSpPr>
            <a:spLocks noGrp="1"/>
          </p:cNvSpPr>
          <p:nvPr>
            <p:ph type="dt" sz="half" idx="10"/>
          </p:nvPr>
        </p:nvSpPr>
        <p:spPr/>
        <p:txBody>
          <a:bodyPr/>
          <a:lstStyle/>
          <a:p>
            <a:fld id="{0CD332A8-FEE1-4544-ADD5-1E6340F43B50}" type="datetime1">
              <a:rPr lang="en-GB" smtClean="0"/>
              <a:t>25/10/2024</a:t>
            </a:fld>
            <a:endParaRPr lang="en-GB"/>
          </a:p>
        </p:txBody>
      </p:sp>
      <p:sp>
        <p:nvSpPr>
          <p:cNvPr id="5" name="Slide Number Placeholder 4">
            <a:extLst>
              <a:ext uri="{FF2B5EF4-FFF2-40B4-BE49-F238E27FC236}">
                <a16:creationId xmlns:a16="http://schemas.microsoft.com/office/drawing/2014/main" id="{C3827F5E-8BF2-177B-12C5-86FF3D15439C}"/>
              </a:ext>
            </a:extLst>
          </p:cNvPr>
          <p:cNvSpPr>
            <a:spLocks noGrp="1"/>
          </p:cNvSpPr>
          <p:nvPr>
            <p:ph type="sldNum" sz="quarter" idx="12"/>
          </p:nvPr>
        </p:nvSpPr>
        <p:spPr/>
        <p:txBody>
          <a:bodyPr/>
          <a:lstStyle/>
          <a:p>
            <a:fld id="{CBA53E11-492D-48B3-9F9B-09541CA2A39A}" type="slidenum">
              <a:rPr lang="en-GB" smtClean="0"/>
              <a:t>8</a:t>
            </a:fld>
            <a:endParaRPr lang="en-GB"/>
          </a:p>
        </p:txBody>
      </p:sp>
      <p:sp>
        <p:nvSpPr>
          <p:cNvPr id="9" name="Subtitle 8">
            <a:extLst>
              <a:ext uri="{FF2B5EF4-FFF2-40B4-BE49-F238E27FC236}">
                <a16:creationId xmlns:a16="http://schemas.microsoft.com/office/drawing/2014/main" id="{AB7B36DE-7E89-CDD5-9F42-97377F294A95}"/>
              </a:ext>
            </a:extLst>
          </p:cNvPr>
          <p:cNvSpPr>
            <a:spLocks noGrp="1"/>
          </p:cNvSpPr>
          <p:nvPr>
            <p:ph type="subTitle" idx="13"/>
          </p:nvPr>
        </p:nvSpPr>
        <p:spPr/>
        <p:txBody>
          <a:bodyPr/>
          <a:lstStyle/>
          <a:p>
            <a:r>
              <a:rPr lang="en-US" sz="2000"/>
              <a:t>Number count plot</a:t>
            </a:r>
          </a:p>
        </p:txBody>
      </p:sp>
      <p:pic>
        <p:nvPicPr>
          <p:cNvPr id="10" name="Picture 9">
            <a:extLst>
              <a:ext uri="{FF2B5EF4-FFF2-40B4-BE49-F238E27FC236}">
                <a16:creationId xmlns:a16="http://schemas.microsoft.com/office/drawing/2014/main" id="{B4F185C5-B9A4-CB01-C0F1-A502734BA49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459" y="1236952"/>
            <a:ext cx="5625296" cy="3449530"/>
          </a:xfrm>
          <a:prstGeom prst="rect">
            <a:avLst/>
          </a:prstGeom>
        </p:spPr>
      </p:pic>
      <p:sp>
        <p:nvSpPr>
          <p:cNvPr id="11" name="TextBox 10">
            <a:extLst>
              <a:ext uri="{FF2B5EF4-FFF2-40B4-BE49-F238E27FC236}">
                <a16:creationId xmlns:a16="http://schemas.microsoft.com/office/drawing/2014/main" id="{70A6A282-65B9-C38E-BBD6-B7E167E7CE29}"/>
              </a:ext>
            </a:extLst>
          </p:cNvPr>
          <p:cNvSpPr txBox="1"/>
          <p:nvPr/>
        </p:nvSpPr>
        <p:spPr>
          <a:xfrm>
            <a:off x="6687904" y="1284808"/>
            <a:ext cx="5045805" cy="4599974"/>
          </a:xfrm>
          <a:prstGeom prst="rect">
            <a:avLst/>
          </a:prstGeom>
          <a:noFill/>
        </p:spPr>
        <p:txBody>
          <a:bodyPr wrap="square" lIns="0" tIns="0" rIns="0" bIns="0" rtlCol="0">
            <a:noAutofit/>
          </a:bodyPr>
          <a:lstStyle>
            <a:defPPr>
              <a:defRPr lang="en-US"/>
            </a:defPPr>
            <a:lvl1pPr>
              <a:lnSpc>
                <a:spcPct val="105000"/>
              </a:lnSpc>
              <a:defRPr sz="1600"/>
            </a:lvl1pPr>
          </a:lstStyle>
          <a:p>
            <a:endParaRPr lang="en-US" sz="500"/>
          </a:p>
          <a:p>
            <a:endParaRPr lang="en-US" sz="1000"/>
          </a:p>
          <a:p>
            <a:r>
              <a:rPr lang="en-US" sz="1800" b="1"/>
              <a:t>m&lt;10: Steep curve</a:t>
            </a:r>
          </a:p>
          <a:p>
            <a:r>
              <a:rPr lang="en-US" sz="1800"/>
              <a:t>Overexposure of CCD: 16bit CCD can store maximum 65536 photons per pixel; non-linear when counts &gt; 50000.</a:t>
            </a:r>
          </a:p>
          <a:p>
            <a:r>
              <a:rPr lang="en-US" sz="1800"/>
              <a:t>Unmasked stars.</a:t>
            </a:r>
          </a:p>
          <a:p>
            <a:r>
              <a:rPr lang="en-US" sz="1800"/>
              <a:t>Large error bars: large Poisson noise.</a:t>
            </a:r>
          </a:p>
          <a:p>
            <a:endParaRPr lang="en-US" sz="1800"/>
          </a:p>
          <a:p>
            <a:r>
              <a:rPr lang="en-US" sz="1800" b="1"/>
              <a:t>10&lt;m&lt;16: Use data in this range to fit a straight line</a:t>
            </a:r>
          </a:p>
          <a:p>
            <a:r>
              <a:rPr lang="en-US" altLang="zh-CN" sz="1800"/>
              <a:t>Fits the no-evolution model better.</a:t>
            </a:r>
            <a:endParaRPr lang="en-GB" altLang="zh-CN" sz="1800"/>
          </a:p>
          <a:p>
            <a:endParaRPr lang="en-US" sz="1800"/>
          </a:p>
          <a:p>
            <a:r>
              <a:rPr lang="en-US" sz="1800" b="1"/>
              <a:t>m&gt;16: Bending curve</a:t>
            </a:r>
          </a:p>
          <a:p>
            <a:r>
              <a:rPr lang="en-US" sz="1800"/>
              <a:t>Galaxies blend into the background and reach CCD's magnitude limit.</a:t>
            </a:r>
          </a:p>
          <a:p>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53C5F6-6901-45E7-16C2-D2232451A3F2}"/>
                  </a:ext>
                </a:extLst>
              </p:cNvPr>
              <p:cNvSpPr txBox="1"/>
              <p:nvPr/>
            </p:nvSpPr>
            <p:spPr>
              <a:xfrm>
                <a:off x="325800" y="4615232"/>
                <a:ext cx="6949643" cy="641714"/>
              </a:xfrm>
              <a:prstGeom prst="rect">
                <a:avLst/>
              </a:prstGeom>
              <a:noFill/>
            </p:spPr>
            <p:txBody>
              <a:bodyPr wrap="square">
                <a:spAutoFit/>
              </a:bodyPr>
              <a:lstStyle/>
              <a:p>
                <a:pPr algn="l">
                  <a:lnSpc>
                    <a:spcPct val="105000"/>
                  </a:lnSpc>
                </a:pPr>
                <a:r>
                  <a:rPr lang="en-US" sz="1800" b="1">
                    <a:solidFill>
                      <a:schemeClr val="tx1"/>
                    </a:solidFill>
                  </a:rPr>
                  <a:t>Fitted Results</a:t>
                </a:r>
                <a:r>
                  <a:rPr lang="en-US" sz="1800" b="1"/>
                  <a:t>:</a:t>
                </a:r>
              </a:p>
              <a:p>
                <a:pPr algn="l">
                  <a:lnSpc>
                    <a:spcPct val="105000"/>
                  </a:lnSpc>
                </a:pPr>
                <a14:m>
                  <m:oMathPara xmlns:m="http://schemas.openxmlformats.org/officeDocument/2006/math">
                    <m:oMathParaPr>
                      <m:jc m:val="centerGroup"/>
                    </m:oMathParaPr>
                    <m:oMath xmlns:m="http://schemas.openxmlformats.org/officeDocument/2006/math">
                      <m:r>
                        <m:rPr>
                          <m:sty m:val="p"/>
                        </m:rPr>
                        <a:rPr lang="en-US" sz="1600" b="0" i="0" smtClean="0">
                          <a:solidFill>
                            <a:schemeClr val="tx1"/>
                          </a:solidFill>
                          <a:latin typeface="Cambria Math" panose="02040503050406030204" pitchFamily="18" charset="0"/>
                        </a:rPr>
                        <m:t>log</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𝑚</m:t>
                      </m:r>
                      <m:r>
                        <a:rPr lang="en-US" sz="1600" b="0" i="1" smtClean="0">
                          <a:solidFill>
                            <a:schemeClr val="tx1"/>
                          </a:solidFill>
                          <a:latin typeface="Cambria Math" panose="02040503050406030204" pitchFamily="18" charset="0"/>
                        </a:rPr>
                        <m:t>))=(0.396±0.002)</m:t>
                      </m:r>
                      <m:r>
                        <a:rPr lang="en-US" sz="1600" b="0" i="1" smtClean="0">
                          <a:solidFill>
                            <a:schemeClr val="tx1"/>
                          </a:solidFill>
                          <a:latin typeface="Cambria Math" panose="02040503050406030204" pitchFamily="18" charset="0"/>
                        </a:rPr>
                        <m:t>𝑚</m:t>
                      </m:r>
                      <m:r>
                        <a:rPr lang="en-US" sz="1600" b="0" i="1" smtClean="0">
                          <a:solidFill>
                            <a:schemeClr val="tx1"/>
                          </a:solidFill>
                          <a:latin typeface="Cambria Math" panose="02040503050406030204" pitchFamily="18" charset="0"/>
                        </a:rPr>
                        <m:t>−3.087</m:t>
                      </m:r>
                    </m:oMath>
                  </m:oMathPara>
                </a14:m>
                <a:endParaRPr lang="en-US" sz="1600">
                  <a:solidFill>
                    <a:schemeClr val="tx1"/>
                  </a:solidFill>
                </a:endParaRPr>
              </a:p>
            </p:txBody>
          </p:sp>
        </mc:Choice>
        <mc:Fallback xmlns="">
          <p:sp>
            <p:nvSpPr>
              <p:cNvPr id="6" name="TextBox 5">
                <a:extLst>
                  <a:ext uri="{FF2B5EF4-FFF2-40B4-BE49-F238E27FC236}">
                    <a16:creationId xmlns:a16="http://schemas.microsoft.com/office/drawing/2014/main" id="{B153C5F6-6901-45E7-16C2-D2232451A3F2}"/>
                  </a:ext>
                </a:extLst>
              </p:cNvPr>
              <p:cNvSpPr txBox="1">
                <a:spLocks noRot="1" noChangeAspect="1" noMove="1" noResize="1" noEditPoints="1" noAdjustHandles="1" noChangeArrowheads="1" noChangeShapeType="1" noTextEdit="1"/>
              </p:cNvSpPr>
              <p:nvPr/>
            </p:nvSpPr>
            <p:spPr>
              <a:xfrm>
                <a:off x="325800" y="4615232"/>
                <a:ext cx="6949643" cy="641714"/>
              </a:xfrm>
              <a:prstGeom prst="rect">
                <a:avLst/>
              </a:prstGeom>
              <a:blipFill>
                <a:blip r:embed="rId3"/>
                <a:stretch>
                  <a:fillRect l="-702" t="-5714" b="-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F36CD1A-2789-EA91-BE95-89242774BA5A}"/>
                  </a:ext>
                </a:extLst>
              </p:cNvPr>
              <p:cNvSpPr txBox="1"/>
              <p:nvPr/>
            </p:nvSpPr>
            <p:spPr>
              <a:xfrm>
                <a:off x="325800" y="5431805"/>
                <a:ext cx="6096000" cy="905954"/>
              </a:xfrm>
              <a:prstGeom prst="rect">
                <a:avLst/>
              </a:prstGeom>
              <a:noFill/>
            </p:spPr>
            <p:txBody>
              <a:bodyPr wrap="square">
                <a:spAutoFit/>
              </a:bodyPr>
              <a:lstStyle/>
              <a:p>
                <a:r>
                  <a:rPr lang="en-US" altLang="zh-CN" b="1"/>
                  <a:t>Error Bars: Poisson Error</a:t>
                </a:r>
              </a:p>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𝑙𝑜𝑔𝑁</m:t>
                          </m:r>
                        </m:sub>
                      </m:sSub>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𝑁</m:t>
                              </m:r>
                            </m:sub>
                          </m:sSub>
                        </m:num>
                        <m:den>
                          <m:r>
                            <a:rPr lang="en-US" altLang="zh-CN" sz="1600" i="1">
                              <a:latin typeface="Cambria Math" panose="02040503050406030204" pitchFamily="18" charset="0"/>
                            </a:rPr>
                            <m:t>𝑁𝑙𝑛</m:t>
                          </m:r>
                          <m:r>
                            <a:rPr lang="en-US" altLang="zh-CN" sz="1600" i="1">
                              <a:latin typeface="Cambria Math" panose="02040503050406030204" pitchFamily="18" charset="0"/>
                            </a:rPr>
                            <m:t>(10)</m:t>
                          </m:r>
                        </m:den>
                      </m:f>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num>
                        <m:den>
                          <m:rad>
                            <m:radPr>
                              <m:degHide m:val="on"/>
                              <m:ctrlPr>
                                <a:rPr lang="en-US" altLang="zh-CN" sz="1600" i="1">
                                  <a:latin typeface="Cambria Math" panose="02040503050406030204" pitchFamily="18" charset="0"/>
                                </a:rPr>
                              </m:ctrlPr>
                            </m:radPr>
                            <m:deg/>
                            <m:e>
                              <m:r>
                                <m:rPr>
                                  <m:sty m:val="p"/>
                                </m:rPr>
                                <a:rPr lang="en-US" altLang="zh-CN" sz="1600" i="1">
                                  <a:latin typeface="Cambria Math" panose="02040503050406030204" pitchFamily="18" charset="0"/>
                                </a:rPr>
                                <m:t>N</m:t>
                              </m:r>
                            </m:e>
                          </m:rad>
                          <m:r>
                            <m:rPr>
                              <m:sty m:val="p"/>
                            </m:rPr>
                            <a:rPr lang="en-US" altLang="zh-CN" sz="1600" i="1">
                              <a:latin typeface="Cambria Math" panose="02040503050406030204" pitchFamily="18" charset="0"/>
                            </a:rPr>
                            <m:t>ln</m:t>
                          </m:r>
                          <m:r>
                            <a:rPr lang="en-US" altLang="zh-CN" sz="1600" i="1">
                              <a:latin typeface="Cambria Math" panose="02040503050406030204" pitchFamily="18" charset="0"/>
                            </a:rPr>
                            <m:t>⁡(10)</m:t>
                          </m:r>
                        </m:den>
                      </m:f>
                    </m:oMath>
                  </m:oMathPara>
                </a14:m>
                <a:endParaRPr lang="en-US" altLang="zh-CN" sz="1600" i="1">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7F36CD1A-2789-EA91-BE95-89242774BA5A}"/>
                  </a:ext>
                </a:extLst>
              </p:cNvPr>
              <p:cNvSpPr txBox="1">
                <a:spLocks noRot="1" noChangeAspect="1" noMove="1" noResize="1" noEditPoints="1" noAdjustHandles="1" noChangeArrowheads="1" noChangeShapeType="1" noTextEdit="1"/>
              </p:cNvSpPr>
              <p:nvPr/>
            </p:nvSpPr>
            <p:spPr>
              <a:xfrm>
                <a:off x="325800" y="5431805"/>
                <a:ext cx="6096000" cy="905954"/>
              </a:xfrm>
              <a:prstGeom prst="rect">
                <a:avLst/>
              </a:prstGeom>
              <a:blipFill>
                <a:blip r:embed="rId4"/>
                <a:stretch>
                  <a:fillRect l="-800" t="-3356"/>
                </a:stretch>
              </a:blipFill>
            </p:spPr>
            <p:txBody>
              <a:bodyPr/>
              <a:lstStyle/>
              <a:p>
                <a:r>
                  <a:rPr lang="en-US">
                    <a:noFill/>
                  </a:rPr>
                  <a:t> </a:t>
                </a:r>
              </a:p>
            </p:txBody>
          </p:sp>
        </mc:Fallback>
      </mc:AlternateContent>
    </p:spTree>
    <p:extLst>
      <p:ext uri="{BB962C8B-B14F-4D97-AF65-F5344CB8AC3E}">
        <p14:creationId xmlns:p14="http://schemas.microsoft.com/office/powerpoint/2010/main" val="3955929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E2AB-5FCD-80A5-66F1-7D91253014E8}"/>
              </a:ext>
            </a:extLst>
          </p:cNvPr>
          <p:cNvSpPr>
            <a:spLocks noGrp="1"/>
          </p:cNvSpPr>
          <p:nvPr>
            <p:ph type="title"/>
          </p:nvPr>
        </p:nvSpPr>
        <p:spPr/>
        <p:txBody>
          <a:bodyPr/>
          <a:lstStyle/>
          <a:p>
            <a:r>
              <a:rPr lang="en-US"/>
              <a:t>Discussion</a:t>
            </a:r>
          </a:p>
        </p:txBody>
      </p:sp>
      <p:sp>
        <p:nvSpPr>
          <p:cNvPr id="3" name="Date Placeholder 2">
            <a:extLst>
              <a:ext uri="{FF2B5EF4-FFF2-40B4-BE49-F238E27FC236}">
                <a16:creationId xmlns:a16="http://schemas.microsoft.com/office/drawing/2014/main" id="{6B7FEF2D-AACD-A9D2-2290-3C4F386C9489}"/>
              </a:ext>
            </a:extLst>
          </p:cNvPr>
          <p:cNvSpPr>
            <a:spLocks noGrp="1"/>
          </p:cNvSpPr>
          <p:nvPr>
            <p:ph type="dt" sz="half" idx="10"/>
          </p:nvPr>
        </p:nvSpPr>
        <p:spPr/>
        <p:txBody>
          <a:bodyPr/>
          <a:lstStyle/>
          <a:p>
            <a:fld id="{C4785A86-AD70-D740-AC15-EBE7EDC5D969}" type="datetime1">
              <a:rPr lang="en-GB" smtClean="0"/>
              <a:t>25/10/2024</a:t>
            </a:fld>
            <a:endParaRPr lang="en-GB"/>
          </a:p>
        </p:txBody>
      </p:sp>
      <p:sp>
        <p:nvSpPr>
          <p:cNvPr id="4" name="Slide Number Placeholder 3">
            <a:extLst>
              <a:ext uri="{FF2B5EF4-FFF2-40B4-BE49-F238E27FC236}">
                <a16:creationId xmlns:a16="http://schemas.microsoft.com/office/drawing/2014/main" id="{71869C30-BB78-9557-8A12-CC6D4CDF0766}"/>
              </a:ext>
            </a:extLst>
          </p:cNvPr>
          <p:cNvSpPr>
            <a:spLocks noGrp="1"/>
          </p:cNvSpPr>
          <p:nvPr>
            <p:ph type="sldNum" sz="quarter" idx="12"/>
          </p:nvPr>
        </p:nvSpPr>
        <p:spPr/>
        <p:txBody>
          <a:bodyPr/>
          <a:lstStyle/>
          <a:p>
            <a:fld id="{CBA53E11-492D-48B3-9F9B-09541CA2A39A}" type="slidenum">
              <a:rPr lang="en-GB" smtClean="0"/>
              <a:t>9</a:t>
            </a:fld>
            <a:endParaRPr lang="en-GB"/>
          </a:p>
        </p:txBody>
      </p:sp>
      <p:sp>
        <p:nvSpPr>
          <p:cNvPr id="8" name="Subtitle 7">
            <a:extLst>
              <a:ext uri="{FF2B5EF4-FFF2-40B4-BE49-F238E27FC236}">
                <a16:creationId xmlns:a16="http://schemas.microsoft.com/office/drawing/2014/main" id="{8ADD40F1-DCA1-3803-05AC-8BF196B57E16}"/>
              </a:ext>
            </a:extLst>
          </p:cNvPr>
          <p:cNvSpPr>
            <a:spLocks noGrp="1"/>
          </p:cNvSpPr>
          <p:nvPr>
            <p:ph type="subTitle" idx="13"/>
          </p:nvPr>
        </p:nvSpPr>
        <p:spPr/>
        <p:txBody>
          <a:bodyPr/>
          <a:lstStyle/>
          <a:p>
            <a:r>
              <a:rPr lang="en-US"/>
              <a:t>Reasons of discrepancy</a:t>
            </a:r>
          </a:p>
        </p:txBody>
      </p:sp>
      <p:pic>
        <p:nvPicPr>
          <p:cNvPr id="12" name="图片 11" descr="图表&#10;&#10;描述已自动生成">
            <a:extLst>
              <a:ext uri="{FF2B5EF4-FFF2-40B4-BE49-F238E27FC236}">
                <a16:creationId xmlns:a16="http://schemas.microsoft.com/office/drawing/2014/main" id="{D8609224-83EF-9C44-30E5-4464667FBF5F}"/>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33515" y="917643"/>
            <a:ext cx="6950421" cy="4609097"/>
          </a:xfrm>
          <a:prstGeom prst="rect">
            <a:avLst/>
          </a:prstGeom>
        </p:spPr>
      </p:pic>
      <p:sp>
        <p:nvSpPr>
          <p:cNvPr id="15" name="TextBox 10">
            <a:extLst>
              <a:ext uri="{FF2B5EF4-FFF2-40B4-BE49-F238E27FC236}">
                <a16:creationId xmlns:a16="http://schemas.microsoft.com/office/drawing/2014/main" id="{E899CD7D-18E1-1AA0-470B-F610123EA3C0}"/>
              </a:ext>
            </a:extLst>
          </p:cNvPr>
          <p:cNvSpPr txBox="1"/>
          <p:nvPr/>
        </p:nvSpPr>
        <p:spPr>
          <a:xfrm>
            <a:off x="377560" y="1119010"/>
            <a:ext cx="5206606" cy="5532732"/>
          </a:xfrm>
          <a:prstGeom prst="rect">
            <a:avLst/>
          </a:prstGeom>
          <a:noFill/>
        </p:spPr>
        <p:txBody>
          <a:bodyPr wrap="square" lIns="0" tIns="0" rIns="0" bIns="0" rtlCol="0">
            <a:noAutofit/>
          </a:bodyPr>
          <a:lstStyle>
            <a:defPPr>
              <a:defRPr lang="en-US"/>
            </a:defPPr>
            <a:lvl1pPr>
              <a:lnSpc>
                <a:spcPct val="105000"/>
              </a:lnSpc>
              <a:defRPr sz="1600"/>
            </a:lvl1pPr>
          </a:lstStyle>
          <a:p>
            <a:endParaRPr lang="en-US" sz="500"/>
          </a:p>
          <a:p>
            <a:r>
              <a:rPr lang="en-US"/>
              <a:t> </a:t>
            </a:r>
            <a:r>
              <a:rPr lang="en-US" sz="1800"/>
              <a:t>1. Cosmic Geometry: The no evolution model assumes a flat Euclidean universe. However, general relativity suggests the universe could be open or closed. Can be only discovered in a larger scale. </a:t>
            </a:r>
          </a:p>
          <a:p>
            <a:endParaRPr lang="en-US" sz="1800"/>
          </a:p>
          <a:p>
            <a:r>
              <a:rPr lang="en-US" sz="1800"/>
              <a:t>2. Galaxy Evolution: Over time, galaxies evolve, which means their brightness or number density might have been different in the past. </a:t>
            </a:r>
          </a:p>
          <a:p>
            <a:endParaRPr lang="en-US" sz="1800"/>
          </a:p>
          <a:p>
            <a:r>
              <a:rPr lang="en-US" sz="1800"/>
              <a:t>3. Large Scale Fluctuations: The distribution of galaxies in the universe is not perfectly homogeneous; it has large-scale fluctuations such as filaments, voids, and clusters. These fluctuations cause regions with overdensities or underdensities.</a:t>
            </a:r>
          </a:p>
          <a:p>
            <a:endParaRPr lang="en-US" sz="1800"/>
          </a:p>
          <a:p>
            <a:r>
              <a:rPr lang="en-US" sz="1800"/>
              <a:t>4. Inaccurate detection.</a:t>
            </a:r>
          </a:p>
        </p:txBody>
      </p:sp>
      <p:sp>
        <p:nvSpPr>
          <p:cNvPr id="18" name="乘号 17">
            <a:extLst>
              <a:ext uri="{FF2B5EF4-FFF2-40B4-BE49-F238E27FC236}">
                <a16:creationId xmlns:a16="http://schemas.microsoft.com/office/drawing/2014/main" id="{8403771C-76FE-66B3-A00D-9DDBE8522169}"/>
              </a:ext>
            </a:extLst>
          </p:cNvPr>
          <p:cNvSpPr/>
          <p:nvPr/>
        </p:nvSpPr>
        <p:spPr>
          <a:xfrm>
            <a:off x="5229863" y="2069328"/>
            <a:ext cx="271780" cy="3048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9" name="乘号 18">
            <a:extLst>
              <a:ext uri="{FF2B5EF4-FFF2-40B4-BE49-F238E27FC236}">
                <a16:creationId xmlns:a16="http://schemas.microsoft.com/office/drawing/2014/main" id="{61BC9121-771A-695C-6749-4A79FD62C43E}"/>
              </a:ext>
            </a:extLst>
          </p:cNvPr>
          <p:cNvSpPr/>
          <p:nvPr/>
        </p:nvSpPr>
        <p:spPr>
          <a:xfrm>
            <a:off x="4507253" y="3222192"/>
            <a:ext cx="271780" cy="304800"/>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pic>
        <p:nvPicPr>
          <p:cNvPr id="21" name="图形 20" descr="问号 纯色填充">
            <a:extLst>
              <a:ext uri="{FF2B5EF4-FFF2-40B4-BE49-F238E27FC236}">
                <a16:creationId xmlns:a16="http://schemas.microsoft.com/office/drawing/2014/main" id="{A9EC313D-8DBA-3F75-0034-0782E9F9E1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5892" y="4008409"/>
            <a:ext cx="326366" cy="326366"/>
          </a:xfrm>
          <a:prstGeom prst="rect">
            <a:avLst/>
          </a:prstGeom>
        </p:spPr>
      </p:pic>
      <p:pic>
        <p:nvPicPr>
          <p:cNvPr id="22" name="图形 21" descr="问号 纯色填充">
            <a:extLst>
              <a:ext uri="{FF2B5EF4-FFF2-40B4-BE49-F238E27FC236}">
                <a16:creationId xmlns:a16="http://schemas.microsoft.com/office/drawing/2014/main" id="{993826BD-ADD7-7BDE-F1F5-AB62603608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680" y="5524076"/>
            <a:ext cx="326366" cy="326366"/>
          </a:xfrm>
          <a:prstGeom prst="rect">
            <a:avLst/>
          </a:prstGeom>
        </p:spPr>
      </p:pic>
      <p:sp>
        <p:nvSpPr>
          <p:cNvPr id="24" name="文本框 23">
            <a:extLst>
              <a:ext uri="{FF2B5EF4-FFF2-40B4-BE49-F238E27FC236}">
                <a16:creationId xmlns:a16="http://schemas.microsoft.com/office/drawing/2014/main" id="{D18A932E-526E-F618-0E3A-3437B9207F84}"/>
              </a:ext>
            </a:extLst>
          </p:cNvPr>
          <p:cNvSpPr txBox="1"/>
          <p:nvPr/>
        </p:nvSpPr>
        <p:spPr>
          <a:xfrm>
            <a:off x="6407882" y="5502593"/>
            <a:ext cx="5152337" cy="369332"/>
          </a:xfrm>
          <a:prstGeom prst="rect">
            <a:avLst/>
          </a:prstGeom>
          <a:noFill/>
        </p:spPr>
        <p:txBody>
          <a:bodyPr wrap="square">
            <a:spAutoFit/>
          </a:bodyPr>
          <a:lstStyle/>
          <a:p>
            <a:r>
              <a:rPr lang="en-US" altLang="zh-CN"/>
              <a:t>Density plot predicted by Gaussian KDE method</a:t>
            </a:r>
            <a:endParaRPr lang="zh-CN" altLang="en-US"/>
          </a:p>
        </p:txBody>
      </p:sp>
    </p:spTree>
    <p:extLst>
      <p:ext uri="{BB962C8B-B14F-4D97-AF65-F5344CB8AC3E}">
        <p14:creationId xmlns:p14="http://schemas.microsoft.com/office/powerpoint/2010/main" val="670470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ZlYjc4ZmE4YzY2NWRmMjU3MjY2MDVhMDk0MmQxMWYifQ=="/>
</p:tagLst>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Sans font theme">
      <a:majorFont>
        <a:latin typeface="Imperial Sans Text Semibold"/>
        <a:ea typeface=""/>
        <a:cs typeface=""/>
      </a:majorFont>
      <a:minorFont>
        <a:latin typeface="Imperial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0</TotalTime>
  <Words>1805</Words>
  <Application>Microsoft Office PowerPoint</Application>
  <PresentationFormat>宽屏</PresentationFormat>
  <Paragraphs>203</Paragraphs>
  <Slides>14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Imperial Sans Text Semibold</vt:lpstr>
      <vt:lpstr>Symbol</vt:lpstr>
      <vt:lpstr>NimbusRomNo9L-Regu</vt:lpstr>
      <vt:lpstr>Calibri</vt:lpstr>
      <vt:lpstr>Arial</vt:lpstr>
      <vt:lpstr>Cambria Math</vt:lpstr>
      <vt:lpstr>ArialMT</vt:lpstr>
      <vt:lpstr>Imperial Sans Text Medium</vt:lpstr>
      <vt:lpstr>DejaVu Math TeX Gyre</vt:lpstr>
      <vt:lpstr>Imperial Sans Text</vt:lpstr>
      <vt:lpstr>ICL PPT Theme</vt:lpstr>
      <vt:lpstr>Local Universe Galaxy Survey:</vt:lpstr>
      <vt:lpstr>Abstract</vt:lpstr>
      <vt:lpstr>Theory</vt:lpstr>
      <vt:lpstr>Method</vt:lpstr>
      <vt:lpstr>Method</vt:lpstr>
      <vt:lpstr>Method</vt:lpstr>
      <vt:lpstr>Data and Analysis</vt:lpstr>
      <vt:lpstr>Data and Analysis</vt:lpstr>
      <vt:lpstr>Discussion</vt:lpstr>
      <vt:lpstr>Discussion</vt:lpstr>
      <vt:lpstr>Discussion</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Yang, Junhua</dc:creator>
  <cp:lastModifiedBy>Xiong, Ziyao</cp:lastModifiedBy>
  <cp:revision>1</cp:revision>
  <dcterms:created xsi:type="dcterms:W3CDTF">2024-10-24T12:22:54Z</dcterms:created>
  <dcterms:modified xsi:type="dcterms:W3CDTF">2024-10-25T19:07:58Z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55C1F5677A94FA21CB1A1A67CFEA3E27_42</vt:lpwstr>
  </property>
  <property fmtid="{D5CDD505-2E9C-101B-9397-08002B2CF9AE}" pid="3" name="KSOProductBuildVer">
    <vt:lpwstr>1033-6.9.0.8865</vt:lpwstr>
  </property>
</Properties>
</file>